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ppt/charts/chart14.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5.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6.xml" ContentType="application/vnd.openxmlformats-officedocument.drawingml.chart+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1"/>
  </p:notesMasterIdLst>
  <p:sldIdLst>
    <p:sldId id="257" r:id="rId2"/>
    <p:sldId id="258" r:id="rId3"/>
    <p:sldId id="259" r:id="rId4"/>
    <p:sldId id="29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334"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3" autoAdjust="0"/>
    <p:restoredTop sz="93059" autoAdjust="0"/>
  </p:normalViewPr>
  <p:slideViewPr>
    <p:cSldViewPr snapToGrid="0">
      <p:cViewPr varScale="1">
        <p:scale>
          <a:sx n="65" d="100"/>
          <a:sy n="65" d="100"/>
        </p:scale>
        <p:origin x="868" y="52"/>
      </p:cViewPr>
      <p:guideLst>
        <p:guide orient="horz" pos="2129"/>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1.xml"/><Relationship Id="rId1" Type="http://schemas.microsoft.com/office/2011/relationships/chartStyle" Target="style11.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2.xml"/><Relationship Id="rId1" Type="http://schemas.microsoft.com/office/2011/relationships/chartStyle" Target="style12.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___16.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19.xml"/><Relationship Id="rId1" Type="http://schemas.microsoft.com/office/2011/relationships/chartStyle" Target="style1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0" vertOverflow="ellipsis" vert="horz" wrap="square" anchor="ctr" anchorCtr="1"/>
          <a:lstStyle/>
          <a:p>
            <a:pPr algn="ctr" rtl="0">
              <a:defRPr lang="zh-CN" sz="1800" b="1" i="0" u="none" strike="noStrike" kern="1200" baseline="0">
                <a:solidFill>
                  <a:schemeClr val="bg1"/>
                </a:solidFill>
                <a:latin typeface="黑体" panose="02010609060101010101" pitchFamily="49" charset="-122"/>
                <a:ea typeface="黑体" panose="02010609060101010101" pitchFamily="49" charset="-122"/>
                <a:cs typeface="+mn-cs"/>
              </a:defRPr>
            </a:pPr>
            <a:r>
              <a:rPr lang="en-US" dirty="0" smtClean="0"/>
              <a:t>2018</a:t>
            </a:r>
            <a:r>
              <a:rPr lang="zh-CN" dirty="0" smtClean="0"/>
              <a:t>年</a:t>
            </a:r>
            <a:r>
              <a:rPr lang="en-US" altLang="zh-CN" dirty="0" smtClean="0"/>
              <a:t>8</a:t>
            </a:r>
            <a:r>
              <a:rPr lang="zh-CN" dirty="0" smtClean="0"/>
              <a:t>月</a:t>
            </a:r>
            <a:r>
              <a:rPr lang="zh-CN" dirty="0"/>
              <a:t>国内来深圳游客数量及走势图（每日）</a:t>
            </a:r>
          </a:p>
        </c:rich>
      </c:tx>
      <c:layout/>
      <c:overlay val="0"/>
      <c:spPr>
        <a:noFill/>
        <a:ln>
          <a:noFill/>
        </a:ln>
        <a:effectLst/>
      </c:spPr>
    </c:title>
    <c:autoTitleDeleted val="0"/>
    <c:plotArea>
      <c:layout>
        <c:manualLayout>
          <c:layoutTarget val="inner"/>
          <c:xMode val="edge"/>
          <c:yMode val="edge"/>
          <c:x val="0.105894952017758"/>
          <c:y val="0.16214389137086299"/>
          <c:w val="0.88199639939853003"/>
          <c:h val="0.66321423499983601"/>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solidFill>
              <a:ln w="9525" cap="flat" cmpd="sng" algn="ctr">
                <a:solidFill>
                  <a:schemeClr val="accent2"/>
                </a:solidFill>
                <a:prstDash val="solid"/>
                <a:round/>
              </a:ln>
              <a:effectLst/>
            </c:spPr>
          </c:marker>
          <c:dPt>
            <c:idx val="3"/>
            <c:marker>
              <c:spPr>
                <a:solidFill>
                  <a:srgbClr val="FF0000"/>
                </a:solidFill>
                <a:ln w="9525" cap="flat" cmpd="sng" algn="ctr">
                  <a:solidFill>
                    <a:schemeClr val="accent2"/>
                  </a:solidFill>
                  <a:prstDash val="solid"/>
                  <a:round/>
                </a:ln>
                <a:effectLst/>
              </c:spPr>
            </c:marker>
            <c:bubble3D val="0"/>
          </c:dPt>
          <c:dPt>
            <c:idx val="4"/>
            <c:marker>
              <c:spPr>
                <a:solidFill>
                  <a:srgbClr val="FF0000"/>
                </a:solidFill>
                <a:ln w="9525" cap="flat" cmpd="sng" algn="ctr">
                  <a:solidFill>
                    <a:schemeClr val="accent2"/>
                  </a:solidFill>
                  <a:prstDash val="solid"/>
                  <a:round/>
                </a:ln>
                <a:effectLst/>
              </c:spPr>
            </c:marker>
            <c:bubble3D val="0"/>
          </c:dPt>
          <c:dPt>
            <c:idx val="5"/>
            <c:marker>
              <c:spPr>
                <a:solidFill>
                  <a:srgbClr val="FF0000"/>
                </a:solidFill>
                <a:ln w="9525" cap="flat" cmpd="sng" algn="ctr">
                  <a:solidFill>
                    <a:schemeClr val="accent2"/>
                  </a:solidFill>
                  <a:prstDash val="solid"/>
                  <a:round/>
                </a:ln>
                <a:effectLst/>
              </c:spPr>
            </c:marker>
            <c:bubble3D val="0"/>
          </c:dPt>
          <c:dPt>
            <c:idx val="6"/>
            <c:marker>
              <c:spPr>
                <a:solidFill>
                  <a:srgbClr val="FF0000"/>
                </a:solidFill>
                <a:ln w="9525" cap="flat" cmpd="sng" algn="ctr">
                  <a:solidFill>
                    <a:schemeClr val="accent2"/>
                  </a:solidFill>
                  <a:prstDash val="solid"/>
                  <a:round/>
                </a:ln>
                <a:effectLst/>
              </c:spPr>
            </c:marker>
            <c:bubble3D val="0"/>
          </c:dPt>
          <c:dPt>
            <c:idx val="7"/>
            <c:marker>
              <c:spPr>
                <a:solidFill>
                  <a:srgbClr val="FF0000"/>
                </a:solidFill>
                <a:ln w="9525" cap="flat" cmpd="sng" algn="ctr">
                  <a:solidFill>
                    <a:schemeClr val="accent2"/>
                  </a:solidFill>
                  <a:prstDash val="solid"/>
                  <a:round/>
                </a:ln>
                <a:effectLst/>
              </c:spPr>
            </c:marker>
            <c:bubble3D val="0"/>
          </c:dPt>
          <c:dPt>
            <c:idx val="14"/>
            <c:marker>
              <c:symbol val="circle"/>
              <c:size val="10"/>
            </c:marker>
            <c:bubble3D val="0"/>
          </c:dPt>
          <c:dPt>
            <c:idx val="15"/>
            <c:marker>
              <c:symbol val="circle"/>
              <c:size val="10"/>
            </c:marker>
            <c:bubble3D val="0"/>
          </c:dPt>
          <c:dPt>
            <c:idx val="16"/>
            <c:marker>
              <c:symbol val="circle"/>
              <c:size val="10"/>
            </c:marker>
            <c:bubble3D val="0"/>
          </c:dPt>
          <c:dPt>
            <c:idx val="17"/>
            <c:marker>
              <c:symbol val="circle"/>
              <c:size val="10"/>
            </c:marker>
            <c:bubble3D val="0"/>
          </c:dPt>
          <c:dPt>
            <c:idx val="19"/>
            <c:bubble3D val="0"/>
          </c:dPt>
          <c:dPt>
            <c:idx val="20"/>
            <c:bubble3D val="0"/>
          </c:dPt>
          <c:dPt>
            <c:idx val="26"/>
            <c:bubble3D val="0"/>
          </c:dPt>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150.73967999999999</c:v>
                </c:pt>
                <c:pt idx="1">
                  <c:v>149.92234400000001</c:v>
                </c:pt>
                <c:pt idx="2">
                  <c:v>149.74545000000001</c:v>
                </c:pt>
                <c:pt idx="3">
                  <c:v>155.57055800000001</c:v>
                </c:pt>
                <c:pt idx="4">
                  <c:v>156.041808</c:v>
                </c:pt>
                <c:pt idx="5">
                  <c:v>154.757746</c:v>
                </c:pt>
                <c:pt idx="6">
                  <c:v>154.609208</c:v>
                </c:pt>
                <c:pt idx="7">
                  <c:v>157.794104</c:v>
                </c:pt>
                <c:pt idx="8">
                  <c:v>144.86903599999999</c:v>
                </c:pt>
                <c:pt idx="9">
                  <c:v>136.55241599999999</c:v>
                </c:pt>
                <c:pt idx="10">
                  <c:v>126.089158</c:v>
                </c:pt>
                <c:pt idx="11">
                  <c:v>121.746118</c:v>
                </c:pt>
                <c:pt idx="12">
                  <c:v>135.07608400000001</c:v>
                </c:pt>
                <c:pt idx="13">
                  <c:v>132.48232400000001</c:v>
                </c:pt>
                <c:pt idx="14">
                  <c:v>134.13584599999999</c:v>
                </c:pt>
                <c:pt idx="15">
                  <c:v>133.11116000000001</c:v>
                </c:pt>
                <c:pt idx="16">
                  <c:v>147.871464</c:v>
                </c:pt>
                <c:pt idx="17">
                  <c:v>135.92734999999999</c:v>
                </c:pt>
                <c:pt idx="18">
                  <c:v>129.93682000000001</c:v>
                </c:pt>
                <c:pt idx="19">
                  <c:v>129.91419999999999</c:v>
                </c:pt>
                <c:pt idx="20">
                  <c:v>128.87971200000001</c:v>
                </c:pt>
                <c:pt idx="21">
                  <c:v>126.710454</c:v>
                </c:pt>
                <c:pt idx="22">
                  <c:v>126.383972</c:v>
                </c:pt>
                <c:pt idx="23">
                  <c:v>129.335882</c:v>
                </c:pt>
                <c:pt idx="24">
                  <c:v>122.87334799999999</c:v>
                </c:pt>
                <c:pt idx="25">
                  <c:v>120.31578</c:v>
                </c:pt>
                <c:pt idx="26">
                  <c:v>121.042636</c:v>
                </c:pt>
                <c:pt idx="27">
                  <c:v>116.56387599999999</c:v>
                </c:pt>
                <c:pt idx="28">
                  <c:v>111.09360599999999</c:v>
                </c:pt>
                <c:pt idx="29">
                  <c:v>109.329246</c:v>
                </c:pt>
                <c:pt idx="30">
                  <c:v>110.467786</c:v>
                </c:pt>
              </c:numCache>
            </c:numRef>
          </c:val>
          <c:smooth val="0"/>
        </c:ser>
        <c:dLbls>
          <c:showLegendKey val="0"/>
          <c:showVal val="0"/>
          <c:showCatName val="0"/>
          <c:showSerName val="0"/>
          <c:showPercent val="0"/>
          <c:showBubbleSize val="0"/>
        </c:dLbls>
        <c:marker val="1"/>
        <c:smooth val="0"/>
        <c:axId val="751393664"/>
        <c:axId val="969013872"/>
      </c:lineChart>
      <c:catAx>
        <c:axId val="751393664"/>
        <c:scaling>
          <c:orientation val="minMax"/>
        </c:scaling>
        <c:delete val="0"/>
        <c:axPos val="b"/>
        <c:title>
          <c:tx>
            <c:rich>
              <a:bodyPr rot="0" spcFirstLastPara="0" vertOverflow="ellipsis" vert="horz" wrap="square" anchor="ctr" anchorCtr="1"/>
              <a:lstStyle/>
              <a:p>
                <a:pPr>
                  <a:defRPr lang="zh-CN" sz="100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t>日期</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13872"/>
        <c:crosses val="autoZero"/>
        <c:auto val="1"/>
        <c:lblAlgn val="ctr"/>
        <c:lblOffset val="100"/>
        <c:noMultiLvlLbl val="0"/>
      </c:catAx>
      <c:valAx>
        <c:axId val="96901387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0" vertOverflow="ellipsis" vert="horz" wrap="square" anchor="ctr" anchorCtr="1"/>
              <a:lstStyle/>
              <a:p>
                <a:pPr>
                  <a:defRPr lang="zh-CN" sz="100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t>数量（万人次）</a:t>
                </a:r>
              </a:p>
            </c:rich>
          </c:tx>
          <c:layout/>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751393664"/>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深圳热门景点及周边游客数量统计</a:t>
            </a:r>
            <a:endParaRPr lang="en-US" altLang="zh-CN" dirty="0">
              <a:latin typeface="黑体" panose="02010609060101010101" pitchFamily="49" charset="-122"/>
              <a:ea typeface="黑体" panose="02010609060101010101" pitchFamily="49" charset="-122"/>
            </a:endParaRP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锦绣中华</c:v>
                </c:pt>
                <c:pt idx="1">
                  <c:v>海上田园旅游区</c:v>
                </c:pt>
                <c:pt idx="2">
                  <c:v>深圳野生动物园</c:v>
                </c:pt>
                <c:pt idx="3">
                  <c:v>深圳欢乐谷</c:v>
                </c:pt>
                <c:pt idx="4">
                  <c:v>大梅沙海滨公园</c:v>
                </c:pt>
                <c:pt idx="5">
                  <c:v>仙湖植物园</c:v>
                </c:pt>
                <c:pt idx="6">
                  <c:v>求水山公园</c:v>
                </c:pt>
                <c:pt idx="7">
                  <c:v>小梅沙度假村</c:v>
                </c:pt>
                <c:pt idx="8">
                  <c:v>大鹏所城</c:v>
                </c:pt>
                <c:pt idx="9">
                  <c:v>青青世界</c:v>
                </c:pt>
                <c:pt idx="10">
                  <c:v>龙岗万科中心城</c:v>
                </c:pt>
                <c:pt idx="11">
                  <c:v>世界之窗</c:v>
                </c:pt>
                <c:pt idx="12">
                  <c:v>宝安壹方城</c:v>
                </c:pt>
                <c:pt idx="13">
                  <c:v>东部华侨城</c:v>
                </c:pt>
                <c:pt idx="14">
                  <c:v>万象天地</c:v>
                </c:pt>
                <c:pt idx="15">
                  <c:v>欢乐海岸</c:v>
                </c:pt>
                <c:pt idx="16">
                  <c:v>莲花山公园</c:v>
                </c:pt>
                <c:pt idx="17">
                  <c:v>深圳市博物馆</c:v>
                </c:pt>
              </c:strCache>
            </c:strRef>
          </c:cat>
          <c:val>
            <c:numRef>
              <c:f>Sheet1!$B$2:$B$19</c:f>
              <c:numCache>
                <c:formatCode>0_ </c:formatCode>
                <c:ptCount val="18"/>
                <c:pt idx="0">
                  <c:v>9.4242460000000001</c:v>
                </c:pt>
                <c:pt idx="1">
                  <c:v>21.36082</c:v>
                </c:pt>
                <c:pt idx="2">
                  <c:v>22.353083999999999</c:v>
                </c:pt>
                <c:pt idx="3">
                  <c:v>22.529520000000002</c:v>
                </c:pt>
                <c:pt idx="4">
                  <c:v>23.627344000000001</c:v>
                </c:pt>
                <c:pt idx="5">
                  <c:v>33.430098000000001</c:v>
                </c:pt>
                <c:pt idx="6">
                  <c:v>34.728485999999997</c:v>
                </c:pt>
                <c:pt idx="7">
                  <c:v>49.512163999999999</c:v>
                </c:pt>
                <c:pt idx="8">
                  <c:v>49.811502000000004</c:v>
                </c:pt>
                <c:pt idx="9">
                  <c:v>54.405623999999996</c:v>
                </c:pt>
                <c:pt idx="10">
                  <c:v>58.953752000000001</c:v>
                </c:pt>
                <c:pt idx="11">
                  <c:v>151.61356599999999</c:v>
                </c:pt>
                <c:pt idx="12">
                  <c:v>158.17562799999999</c:v>
                </c:pt>
                <c:pt idx="13">
                  <c:v>166.05945199999999</c:v>
                </c:pt>
                <c:pt idx="14">
                  <c:v>179.94963999999999</c:v>
                </c:pt>
                <c:pt idx="15">
                  <c:v>210.76260400000001</c:v>
                </c:pt>
                <c:pt idx="16">
                  <c:v>224.579654</c:v>
                </c:pt>
                <c:pt idx="17">
                  <c:v>351.79755</c:v>
                </c:pt>
              </c:numCache>
            </c:numRef>
          </c:val>
        </c:ser>
        <c:dLbls>
          <c:showLegendKey val="0"/>
          <c:showVal val="0"/>
          <c:showCatName val="0"/>
          <c:showSerName val="0"/>
          <c:showPercent val="0"/>
          <c:showBubbleSize val="0"/>
        </c:dLbls>
        <c:gapWidth val="182"/>
        <c:axId val="969020944"/>
        <c:axId val="969014960"/>
      </c:barChart>
      <c:catAx>
        <c:axId val="969020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14960"/>
        <c:crosses val="autoZero"/>
        <c:auto val="1"/>
        <c:lblAlgn val="ctr"/>
        <c:lblOffset val="100"/>
        <c:noMultiLvlLbl val="0"/>
      </c:catAx>
      <c:valAx>
        <c:axId val="969014960"/>
        <c:scaling>
          <c:orientation val="minMax"/>
        </c:scaling>
        <c:delete val="1"/>
        <c:axPos val="b"/>
        <c:numFmt formatCode="0_ " sourceLinked="1"/>
        <c:majorTickMark val="none"/>
        <c:minorTickMark val="none"/>
        <c:tickLblPos val="none"/>
        <c:crossAx val="969020944"/>
        <c:crosses val="autoZero"/>
        <c:crossBetween val="between"/>
      </c:valAx>
      <c:spPr>
        <a:noFill/>
        <a:ln>
          <a:noFill/>
        </a:ln>
        <a:effectLst/>
      </c:spPr>
    </c:plotArea>
    <c:plotVisOnly val="1"/>
    <c:dispBlanksAs val="gap"/>
    <c:showDLblsOverMax val="0"/>
  </c:chart>
  <c:spPr>
    <a:solidFill>
      <a:schemeClr val="tx1">
        <a:lumMod val="75000"/>
        <a:lumOff val="25000"/>
      </a:schemeClr>
    </a:solid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深圳国内游游客数量及走势</a:t>
            </a:r>
            <a:r>
              <a:rPr lang="zh-CN" altLang="en-US" dirty="0" smtClean="0">
                <a:solidFill>
                  <a:schemeClr val="bg1"/>
                </a:solidFill>
                <a:latin typeface="黑体" panose="02010609060101010101" pitchFamily="49" charset="-122"/>
                <a:ea typeface="黑体" panose="02010609060101010101" pitchFamily="49" charset="-122"/>
              </a:rPr>
              <a:t>图</a:t>
            </a:r>
            <a:r>
              <a:rPr lang="zh-CN" altLang="zh-CN" sz="1800" b="0" i="0" baseline="0" dirty="0" smtClean="0">
                <a:effectLst/>
              </a:rPr>
              <a:t>（每日）</a:t>
            </a:r>
            <a:endParaRPr lang="zh-CN" altLang="zh-CN"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endParaRPr lang="en-US" altLang="zh-CN" dirty="0">
              <a:solidFill>
                <a:schemeClr val="bg1"/>
              </a:solidFill>
              <a:latin typeface="黑体" panose="02010609060101010101" pitchFamily="49" charset="-122"/>
              <a:ea typeface="黑体" panose="02010609060101010101" pitchFamily="49" charset="-122"/>
            </a:endParaRPr>
          </a:p>
        </c:rich>
      </c:tx>
      <c:overlay val="0"/>
      <c:spPr>
        <a:noFill/>
        <a:ln>
          <a:noFill/>
        </a:ln>
        <a:effectLst/>
      </c:spPr>
    </c:title>
    <c:autoTitleDeleted val="0"/>
    <c:plotArea>
      <c:layout>
        <c:manualLayout>
          <c:layoutTarget val="inner"/>
          <c:xMode val="edge"/>
          <c:yMode val="edge"/>
          <c:x val="0.105894952017758"/>
          <c:y val="0.13131651828725399"/>
          <c:w val="0.88199639939853003"/>
          <c:h val="0.69404171979724205"/>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10"/>
            <c:spPr>
              <a:solidFill>
                <a:schemeClr val="accent2"/>
              </a:solidFill>
              <a:ln w="9525" cap="flat" cmpd="sng" algn="ctr">
                <a:solidFill>
                  <a:schemeClr val="accent2"/>
                </a:solidFill>
                <a:prstDash val="solid"/>
                <a:round/>
              </a:ln>
              <a:effectLst/>
            </c:spPr>
          </c:marker>
          <c:dPt>
            <c:idx val="0"/>
            <c:marker>
              <c:spPr>
                <a:solidFill>
                  <a:srgbClr val="C00000"/>
                </a:solidFill>
                <a:ln w="15875" cap="flat" cmpd="sng" algn="ctr">
                  <a:solidFill>
                    <a:schemeClr val="accent2"/>
                  </a:solidFill>
                  <a:prstDash val="solid"/>
                  <a:round/>
                </a:ln>
                <a:effectLst/>
              </c:spPr>
            </c:marker>
            <c:bubble3D val="0"/>
          </c:dPt>
          <c:dPt>
            <c:idx val="20"/>
            <c:marker>
              <c:spPr>
                <a:solidFill>
                  <a:srgbClr val="C00000"/>
                </a:solidFill>
                <a:ln w="9525" cap="flat" cmpd="sng" algn="ctr">
                  <a:solidFill>
                    <a:schemeClr val="accent2"/>
                  </a:solidFill>
                  <a:prstDash val="solid"/>
                  <a:round/>
                </a:ln>
                <a:effectLst/>
              </c:spPr>
            </c:marker>
            <c:bubble3D val="0"/>
          </c:dPt>
          <c:dPt>
            <c:idx val="21"/>
            <c:marker>
              <c:spPr>
                <a:solidFill>
                  <a:srgbClr val="C00000"/>
                </a:solidFill>
                <a:ln w="9525" cap="flat" cmpd="sng" algn="ctr">
                  <a:solidFill>
                    <a:schemeClr val="accent2"/>
                  </a:solidFill>
                  <a:prstDash val="solid"/>
                  <a:round/>
                </a:ln>
                <a:effectLst/>
              </c:spPr>
            </c:marker>
            <c:bubble3D val="0"/>
          </c:dPt>
          <c:dPt>
            <c:idx val="26"/>
            <c:marker>
              <c:spPr>
                <a:solidFill>
                  <a:srgbClr val="C00000"/>
                </a:solidFill>
                <a:ln w="9525" cap="flat" cmpd="sng" algn="ctr">
                  <a:solidFill>
                    <a:schemeClr val="accent2"/>
                  </a:solidFill>
                  <a:prstDash val="solid"/>
                  <a:round/>
                </a:ln>
                <a:effectLst/>
              </c:spPr>
            </c:marker>
            <c:bubble3D val="0"/>
          </c:dPt>
          <c:dPt>
            <c:idx val="27"/>
            <c:marker>
              <c:spPr>
                <a:solidFill>
                  <a:srgbClr val="C00000"/>
                </a:solidFill>
                <a:ln w="9525" cap="flat" cmpd="sng" algn="ctr">
                  <a:solidFill>
                    <a:schemeClr val="accent2"/>
                  </a:solidFill>
                  <a:prstDash val="solid"/>
                  <a:round/>
                </a:ln>
                <a:effectLst/>
              </c:spPr>
            </c:marker>
            <c:bubble3D val="0"/>
          </c:dPt>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89.150526315789506</c:v>
                </c:pt>
                <c:pt idx="1">
                  <c:v>75.03</c:v>
                </c:pt>
                <c:pt idx="2">
                  <c:v>73.542105263157893</c:v>
                </c:pt>
                <c:pt idx="3">
                  <c:v>73.3615789473684</c:v>
                </c:pt>
                <c:pt idx="4">
                  <c:v>73.408421052631596</c:v>
                </c:pt>
                <c:pt idx="5">
                  <c:v>75.311578947368403</c:v>
                </c:pt>
                <c:pt idx="6">
                  <c:v>77.936315789473696</c:v>
                </c:pt>
                <c:pt idx="7">
                  <c:v>77.031052631578902</c:v>
                </c:pt>
                <c:pt idx="8">
                  <c:v>76.557894736842101</c:v>
                </c:pt>
                <c:pt idx="9">
                  <c:v>76.975789473684202</c:v>
                </c:pt>
                <c:pt idx="10">
                  <c:v>76.383157894736797</c:v>
                </c:pt>
                <c:pt idx="11">
                  <c:v>77.597368421052593</c:v>
                </c:pt>
                <c:pt idx="12">
                  <c:v>80.4726315789474</c:v>
                </c:pt>
                <c:pt idx="13">
                  <c:v>85.21</c:v>
                </c:pt>
                <c:pt idx="14">
                  <c:v>85.132105263157897</c:v>
                </c:pt>
                <c:pt idx="15">
                  <c:v>83.784736842105303</c:v>
                </c:pt>
                <c:pt idx="16">
                  <c:v>83.626842105263194</c:v>
                </c:pt>
                <c:pt idx="17">
                  <c:v>85.756315789473703</c:v>
                </c:pt>
                <c:pt idx="18">
                  <c:v>86.113684210526301</c:v>
                </c:pt>
                <c:pt idx="19">
                  <c:v>88.586315789473701</c:v>
                </c:pt>
                <c:pt idx="20">
                  <c:v>89.390526315789501</c:v>
                </c:pt>
                <c:pt idx="21">
                  <c:v>93.232105263157905</c:v>
                </c:pt>
                <c:pt idx="22">
                  <c:v>87.177368421052606</c:v>
                </c:pt>
                <c:pt idx="23">
                  <c:v>85.582105263157899</c:v>
                </c:pt>
                <c:pt idx="24">
                  <c:v>81.153684210526293</c:v>
                </c:pt>
                <c:pt idx="25">
                  <c:v>82.298947368421096</c:v>
                </c:pt>
                <c:pt idx="26">
                  <c:v>89.114210526315802</c:v>
                </c:pt>
                <c:pt idx="27">
                  <c:v>90.402631578947407</c:v>
                </c:pt>
                <c:pt idx="28">
                  <c:v>88.266315789473694</c:v>
                </c:pt>
                <c:pt idx="29">
                  <c:v>86.643684210526303</c:v>
                </c:pt>
                <c:pt idx="30">
                  <c:v>80.710526315789494</c:v>
                </c:pt>
              </c:numCache>
            </c:numRef>
          </c:val>
          <c:smooth val="0"/>
        </c:ser>
        <c:dLbls>
          <c:showLegendKey val="0"/>
          <c:showVal val="0"/>
          <c:showCatName val="0"/>
          <c:showSerName val="0"/>
          <c:showPercent val="0"/>
          <c:showBubbleSize val="0"/>
        </c:dLbls>
        <c:marker val="1"/>
        <c:smooth val="0"/>
        <c:axId val="969016592"/>
        <c:axId val="969017680"/>
      </c:lineChart>
      <c:catAx>
        <c:axId val="96901659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17680"/>
        <c:crosses val="autoZero"/>
        <c:auto val="1"/>
        <c:lblAlgn val="ctr"/>
        <c:lblOffset val="100"/>
        <c:noMultiLvlLbl val="0"/>
      </c:catAx>
      <c:valAx>
        <c:axId val="969017680"/>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p>
            </c:rich>
          </c:tx>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96901659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b="1" i="0" baseline="0" dirty="0">
                <a:solidFill>
                  <a:schemeClr val="bg1"/>
                </a:solidFill>
                <a:latin typeface="黑体" panose="02010609060101010101" pitchFamily="49" charset="-122"/>
              </a:rPr>
              <a:t>深圳国内游游客停留</a:t>
            </a:r>
            <a:r>
              <a:rPr lang="zh-CN" altLang="en-US" b="1" i="0" baseline="0" dirty="0" smtClean="0">
                <a:solidFill>
                  <a:schemeClr val="bg1"/>
                </a:solidFill>
                <a:latin typeface="黑体" panose="02010609060101010101" pitchFamily="49" charset="-122"/>
              </a:rPr>
              <a:t>天数</a:t>
            </a:r>
            <a:endParaRPr lang="zh-CN" altLang="en-US" baseline="0"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doughnutChart>
        <c:varyColors val="1"/>
        <c:ser>
          <c:idx val="0"/>
          <c:order val="0"/>
          <c:tx>
            <c:strRef>
              <c:f>Sheet1!$B$1</c:f>
              <c:strCache>
                <c:ptCount val="1"/>
                <c:pt idx="0">
                  <c:v>深圳国内游游客停留天数
</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Lbls>
            <c:dLbl>
              <c:idx val="2"/>
              <c:layout>
                <c:manualLayout>
                  <c:x val="-4.1310566332083611E-2"/>
                  <c:y val="-8.5564485303794863E-3"/>
                </c:manualLayout>
              </c:layout>
              <c:showLegendKey val="0"/>
              <c:showVal val="0"/>
              <c:showCatName val="1"/>
              <c:showSerName val="0"/>
              <c:showPercent val="1"/>
              <c:showBubbleSize val="0"/>
              <c:extLst>
                <c:ext xmlns:c15="http://schemas.microsoft.com/office/drawing/2012/chart" uri="{CE6537A1-D6FC-4f65-9D91-7224C49458BB}"/>
              </c:extLst>
            </c:dLbl>
            <c:dLbl>
              <c:idx val="3"/>
              <c:layout>
                <c:manualLayout>
                  <c:x val="-4.1310566332083611E-2"/>
                  <c:y val="-3.4225794121517793E-2"/>
                </c:manualLayout>
              </c:layout>
              <c:showLegendKey val="0"/>
              <c:showVal val="0"/>
              <c:showCatName val="1"/>
              <c:showSerName val="0"/>
              <c:showPercent val="1"/>
              <c:showBubbleSize val="0"/>
              <c:extLst>
                <c:ext xmlns:c15="http://schemas.microsoft.com/office/drawing/2012/chart" uri="{CE6537A1-D6FC-4f65-9D91-7224C49458BB}"/>
              </c:extLst>
            </c:dLbl>
            <c:dLbl>
              <c:idx val="4"/>
              <c:layout>
                <c:manualLayout>
                  <c:x val="-5.2326717353972568E-2"/>
                  <c:y val="-7.7008036773414959E-2"/>
                </c:manualLayout>
              </c:layout>
              <c:showLegendKey val="0"/>
              <c:showVal val="0"/>
              <c:showCatName val="1"/>
              <c:showSerName val="0"/>
              <c:showPercent val="1"/>
              <c:showBubbleSize val="0"/>
              <c:extLst>
                <c:ext xmlns:c15="http://schemas.microsoft.com/office/drawing/2012/chart" uri="{CE6537A1-D6FC-4f65-9D91-7224C49458BB}"/>
              </c:extLst>
            </c:dLbl>
            <c:dLbl>
              <c:idx val="5"/>
              <c:layout>
                <c:manualLayout>
                  <c:x val="0"/>
                  <c:y val="-9.9825232854426793E-2"/>
                </c:manualLayout>
              </c:layout>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黑体" panose="02010609060101010101" pitchFamily="49" charset="-122"/>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1天</c:v>
                </c:pt>
                <c:pt idx="1">
                  <c:v>2天</c:v>
                </c:pt>
                <c:pt idx="2">
                  <c:v>3天</c:v>
                </c:pt>
                <c:pt idx="3">
                  <c:v>4-6天</c:v>
                </c:pt>
                <c:pt idx="4">
                  <c:v>7-15天</c:v>
                </c:pt>
                <c:pt idx="5">
                  <c:v>15以上</c:v>
                </c:pt>
              </c:strCache>
            </c:strRef>
          </c:cat>
          <c:val>
            <c:numRef>
              <c:f>Sheet1!$B$2:$B$7</c:f>
              <c:numCache>
                <c:formatCode>0.00%</c:formatCode>
                <c:ptCount val="6"/>
                <c:pt idx="0">
                  <c:v>0.60599999999999998</c:v>
                </c:pt>
                <c:pt idx="1">
                  <c:v>0.192</c:v>
                </c:pt>
                <c:pt idx="2">
                  <c:v>6.0999999999999999E-2</c:v>
                </c:pt>
                <c:pt idx="3">
                  <c:v>6.6195601048371952E-2</c:v>
                </c:pt>
                <c:pt idx="4">
                  <c:v>4.4895316037239313E-2</c:v>
                </c:pt>
                <c:pt idx="5">
                  <c:v>3.1147359682983409E-2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黑体" panose="02010609060101010101" pitchFamily="49" charset="-122"/>
              <a:ea typeface="+mn-ea"/>
              <a:cs typeface="+mn-cs"/>
            </a:defRPr>
          </a:pPr>
          <a:endParaRPr lang="zh-CN"/>
        </a:p>
      </c:txPr>
    </c:legend>
    <c:plotVisOnly val="1"/>
    <c:dispBlanksAs val="gap"/>
    <c:showDLblsOverMax val="0"/>
  </c:chart>
  <c:spPr>
    <a:solidFill>
      <a:schemeClr val="tx1">
        <a:lumMod val="75000"/>
        <a:lumOff val="25000"/>
      </a:schemeClr>
    </a:solidFill>
    <a:ln w="28575">
      <a:solidFill>
        <a:schemeClr val="bg1"/>
      </a:solid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b="1" baseline="0" dirty="0">
                <a:solidFill>
                  <a:schemeClr val="bg1"/>
                </a:solidFill>
                <a:latin typeface="黑体" panose="02010609060101010101" pitchFamily="49" charset="-122"/>
                <a:ea typeface="黑体" panose="02010609060101010101" pitchFamily="49" charset="-122"/>
              </a:rPr>
              <a:t>国内一日游游客</a:t>
            </a:r>
            <a:r>
              <a:rPr lang="zh-CN" altLang="en-US" b="1" baseline="0" dirty="0" smtClean="0">
                <a:solidFill>
                  <a:schemeClr val="bg1"/>
                </a:solidFill>
                <a:latin typeface="黑体" panose="02010609060101010101" pitchFamily="49" charset="-122"/>
                <a:ea typeface="黑体" panose="02010609060101010101" pitchFamily="49" charset="-122"/>
              </a:rPr>
              <a:t>年龄分布</a:t>
            </a:r>
            <a:endParaRPr lang="zh-CN" altLang="en-US" baseline="0"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doughnutChart>
        <c:varyColors val="1"/>
        <c:ser>
          <c:idx val="0"/>
          <c:order val="0"/>
          <c:tx>
            <c:strRef>
              <c:f>Sheet1!$B$1</c:f>
              <c:strCache>
                <c:ptCount val="1"/>
                <c:pt idx="0">
                  <c:v>国内一日游游客年龄分布
</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tx>
                <c:rich>
                  <a:bodyPr/>
                  <a:lstStyle/>
                  <a:p>
                    <a:fld id="{D5C31BC9-D72C-43AD-AF41-DD1D7FF05225}" type="CATEGORYNAME">
                      <a:rPr lang="zh-CN" altLang="en-US"/>
                      <a:pPr/>
                      <a:t>[类别名称]</a:t>
                    </a:fld>
                    <a:r>
                      <a:rPr lang="zh-CN" altLang="en-US" baseline="0"/>
                      <a:t>
</a:t>
                    </a:r>
                    <a:r>
                      <a:rPr lang="en-US" altLang="zh-CN" baseline="0" smtClean="0"/>
                      <a:t>69.1%</a:t>
                    </a:r>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Lst>
            </c:dLbl>
            <c:dLbl>
              <c:idx val="2"/>
              <c:layout>
                <c:manualLayout>
                  <c:x val="-6.6465017734122764E-2"/>
                  <c:y val="-3.6159182973295644E-2"/>
                </c:manualLayout>
              </c:layout>
              <c:showLegendKey val="0"/>
              <c:showVal val="0"/>
              <c:showCatName val="1"/>
              <c:showSerName val="0"/>
              <c:showPercent val="1"/>
              <c:showBubbleSize val="0"/>
              <c:extLst>
                <c:ext xmlns:c15="http://schemas.microsoft.com/office/drawing/2012/chart" uri="{CE6537A1-D6FC-4f65-9D91-7224C49458BB}"/>
              </c:extLst>
            </c:dLbl>
            <c:dLbl>
              <c:idx val="3"/>
              <c:layout>
                <c:manualLayout>
                  <c:x val="-5.5830614896663119E-2"/>
                  <c:y val="-9.3411222681013636E-2"/>
                </c:manualLayout>
              </c:layout>
              <c:showLegendKey val="0"/>
              <c:showVal val="0"/>
              <c:showCatName val="1"/>
              <c:showSerName val="0"/>
              <c:showPercent val="1"/>
              <c:showBubbleSize val="0"/>
              <c:extLst>
                <c:ext xmlns:c15="http://schemas.microsoft.com/office/drawing/2012/chart" uri="{CE6537A1-D6FC-4f65-9D91-7224C49458BB}"/>
              </c:extLst>
            </c:dLbl>
            <c:dLbl>
              <c:idx val="4"/>
              <c:layout>
                <c:manualLayout>
                  <c:x val="1.3293003546824552E-2"/>
                  <c:y val="-0.10546428367211214"/>
                </c:manualLayout>
              </c:layout>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0.69099999999999995</c:v>
                </c:pt>
                <c:pt idx="1">
                  <c:v>0.16</c:v>
                </c:pt>
                <c:pt idx="2">
                  <c:v>0.121</c:v>
                </c:pt>
                <c:pt idx="3">
                  <c:v>1.7000000000000001E-2</c:v>
                </c:pt>
                <c:pt idx="4">
                  <c:v>1.2E-2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zh-CN"/>
        </a:p>
      </c:txPr>
    </c:legend>
    <c:plotVisOnly val="1"/>
    <c:dispBlanksAs val="gap"/>
    <c:showDLblsOverMax val="0"/>
  </c:chart>
  <c:spPr>
    <a:solidFill>
      <a:schemeClr val="tx1">
        <a:lumMod val="75000"/>
        <a:lumOff val="25000"/>
      </a:schemeClr>
    </a:solidFill>
    <a:ln w="28575">
      <a:solidFill>
        <a:schemeClr val="bg1"/>
      </a:solid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国内过夜游游客停留天数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0.48599999999999999</c:v>
                </c:pt>
                <c:pt idx="1">
                  <c:v>0.15357734965051978</c:v>
                </c:pt>
                <c:pt idx="2">
                  <c:v>0.16732756184114</c:v>
                </c:pt>
                <c:pt idx="3">
                  <c:v>0.114</c:v>
                </c:pt>
                <c:pt idx="4">
                  <c:v>7.9000000000000001E-2</c:v>
                </c:pt>
              </c:numCache>
            </c:numRef>
          </c:val>
        </c:ser>
        <c:dLbls>
          <c:showLegendKey val="0"/>
          <c:showVal val="0"/>
          <c:showCatName val="0"/>
          <c:showSerName val="0"/>
          <c:showPercent val="0"/>
          <c:showBubbleSize val="0"/>
        </c:dLbls>
        <c:gapWidth val="100"/>
        <c:axId val="969018768"/>
        <c:axId val="969019312"/>
      </c:barChart>
      <c:catAx>
        <c:axId val="969018768"/>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19312"/>
        <c:crosses val="autoZero"/>
        <c:auto val="1"/>
        <c:lblAlgn val="ctr"/>
        <c:lblOffset val="100"/>
        <c:noMultiLvlLbl val="0"/>
      </c:catAx>
      <c:valAx>
        <c:axId val="969019312"/>
        <c:scaling>
          <c:orientation val="minMax"/>
        </c:scaling>
        <c:delete val="1"/>
        <c:axPos val="l"/>
        <c:numFmt formatCode="0.0%" sourceLinked="1"/>
        <c:majorTickMark val="out"/>
        <c:minorTickMark val="none"/>
        <c:tickLblPos val="nextTo"/>
        <c:crossAx val="969018768"/>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国内过夜游游客年龄分布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占比</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6.4713034677612094E-2"/>
                  <c:y val="-0.104293379900226"/>
                </c:manualLayout>
              </c:layout>
              <c:showLegendKey val="0"/>
              <c:showVal val="0"/>
              <c:showCatName val="1"/>
              <c:showSerName val="0"/>
              <c:showPercent val="1"/>
              <c:showBubbleSize val="0"/>
              <c:separator>
</c:separator>
              <c:extLst>
                <c:ext xmlns:c15="http://schemas.microsoft.com/office/drawing/2012/chart" uri="{CE6537A1-D6FC-4f65-9D91-7224C49458BB}"/>
              </c:extLst>
            </c:dLbl>
            <c:dLbl>
              <c:idx val="4"/>
              <c:layout>
                <c:manualLayout>
                  <c:x val="1.7851871635203301E-2"/>
                  <c:y val="-0.100929077322799"/>
                </c:manualLayout>
              </c:layout>
              <c:showLegendKey val="0"/>
              <c:showVal val="0"/>
              <c:showCatName val="1"/>
              <c:showSerName val="0"/>
              <c:showPercent val="1"/>
              <c:showBubbleSize val="0"/>
              <c:separator>
</c:separator>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0.63900000000000001</c:v>
                </c:pt>
                <c:pt idx="1">
                  <c:v>0.215</c:v>
                </c:pt>
                <c:pt idx="2">
                  <c:v>0.11700000000000001</c:v>
                </c:pt>
                <c:pt idx="3">
                  <c:v>1.7999999999999999E-2</c:v>
                </c:pt>
                <c:pt idx="4">
                  <c:v>1.0999999999999999E-2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深圳出境游客数量及走势</a:t>
            </a:r>
            <a:r>
              <a:rPr lang="zh-CN" altLang="en-US" dirty="0" smtClean="0">
                <a:solidFill>
                  <a:schemeClr val="bg1"/>
                </a:solidFill>
                <a:latin typeface="黑体" panose="02010609060101010101" pitchFamily="49" charset="-122"/>
                <a:ea typeface="黑体" panose="02010609060101010101" pitchFamily="49" charset="-122"/>
              </a:rPr>
              <a:t>图（每日）</a:t>
            </a:r>
            <a:endParaRPr lang="en-US" altLang="zh-CN" dirty="0">
              <a:solidFill>
                <a:schemeClr val="bg1"/>
              </a:solidFill>
              <a:latin typeface="黑体" panose="02010609060101010101" pitchFamily="49" charset="-122"/>
              <a:ea typeface="黑体" panose="02010609060101010101" pitchFamily="49" charset="-122"/>
            </a:endParaRPr>
          </a:p>
        </c:rich>
      </c:tx>
      <c:overlay val="0"/>
      <c:spPr>
        <a:noFill/>
        <a:ln>
          <a:noFill/>
        </a:ln>
        <a:effectLst/>
      </c:spPr>
    </c:title>
    <c:autoTitleDeleted val="0"/>
    <c:plotArea>
      <c:layout>
        <c:manualLayout>
          <c:layoutTarget val="inner"/>
          <c:xMode val="edge"/>
          <c:yMode val="edge"/>
          <c:x val="0.105894952017758"/>
          <c:y val="0.13131651828725399"/>
          <c:w val="0.88199639939853003"/>
          <c:h val="0.69404171979724205"/>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lumMod val="75000"/>
                </a:schemeClr>
              </a:solidFill>
              <a:ln w="9525" cap="flat" cmpd="sng" algn="ctr">
                <a:solidFill>
                  <a:schemeClr val="accent2"/>
                </a:solidFill>
                <a:prstDash val="solid"/>
                <a:round/>
              </a:ln>
              <a:effectLst/>
            </c:spPr>
          </c:marker>
          <c:dPt>
            <c:idx val="3"/>
            <c:marker>
              <c:spPr>
                <a:solidFill>
                  <a:srgbClr val="FF0000"/>
                </a:solidFill>
                <a:ln w="9525" cap="flat" cmpd="sng" algn="ctr">
                  <a:solidFill>
                    <a:schemeClr val="accent2"/>
                  </a:solidFill>
                  <a:prstDash val="solid"/>
                  <a:round/>
                </a:ln>
                <a:effectLst/>
              </c:spPr>
            </c:marker>
            <c:bubble3D val="0"/>
          </c:dPt>
          <c:dPt>
            <c:idx val="6"/>
            <c:bubble3D val="0"/>
          </c:dPt>
          <c:dPt>
            <c:idx val="13"/>
            <c:bubble3D val="0"/>
          </c:dPt>
          <c:dPt>
            <c:idx val="14"/>
            <c:marker>
              <c:symbol val="circle"/>
              <c:size val="10"/>
            </c:marker>
            <c:bubble3D val="0"/>
          </c:dPt>
          <c:dPt>
            <c:idx val="15"/>
            <c:marker>
              <c:symbol val="circle"/>
              <c:size val="10"/>
            </c:marker>
            <c:bubble3D val="0"/>
          </c:dPt>
          <c:dPt>
            <c:idx val="20"/>
            <c:bubble3D val="0"/>
          </c:dPt>
          <c:dPt>
            <c:idx val="27"/>
            <c:bubble3D val="0"/>
          </c:dPt>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c:formatCode>
                <c:ptCount val="31"/>
                <c:pt idx="0">
                  <c:v>4.0405263160000002</c:v>
                </c:pt>
                <c:pt idx="1">
                  <c:v>3.9063157890000002</c:v>
                </c:pt>
                <c:pt idx="2">
                  <c:v>3.9252631579999999</c:v>
                </c:pt>
                <c:pt idx="3">
                  <c:v>4.2221052630000004</c:v>
                </c:pt>
                <c:pt idx="4">
                  <c:v>3.6815789470000002</c:v>
                </c:pt>
                <c:pt idx="5">
                  <c:v>3.8268421049999999</c:v>
                </c:pt>
                <c:pt idx="6">
                  <c:v>3.8321052629999999</c:v>
                </c:pt>
                <c:pt idx="7">
                  <c:v>3.8594736840000001</c:v>
                </c:pt>
                <c:pt idx="8">
                  <c:v>2.906842105</c:v>
                </c:pt>
                <c:pt idx="9">
                  <c:v>2.6221052629999999</c:v>
                </c:pt>
                <c:pt idx="10">
                  <c:v>2.6552631579999999</c:v>
                </c:pt>
                <c:pt idx="11">
                  <c:v>2.3210526319999998</c:v>
                </c:pt>
                <c:pt idx="12">
                  <c:v>2.4205263160000001</c:v>
                </c:pt>
                <c:pt idx="13">
                  <c:v>2.452105263</c:v>
                </c:pt>
                <c:pt idx="14">
                  <c:v>2.5142105259999998</c:v>
                </c:pt>
                <c:pt idx="15">
                  <c:v>2.52</c:v>
                </c:pt>
                <c:pt idx="16">
                  <c:v>2.42</c:v>
                </c:pt>
                <c:pt idx="17">
                  <c:v>2.6373684210000001</c:v>
                </c:pt>
                <c:pt idx="18">
                  <c:v>2.3705263159999999</c:v>
                </c:pt>
                <c:pt idx="19">
                  <c:v>2.3278947369999998</c:v>
                </c:pt>
                <c:pt idx="20">
                  <c:v>2.3878947369999999</c:v>
                </c:pt>
                <c:pt idx="21">
                  <c:v>2.4768421049999998</c:v>
                </c:pt>
                <c:pt idx="22">
                  <c:v>2.3952631580000001</c:v>
                </c:pt>
                <c:pt idx="23">
                  <c:v>2.4236842109999999</c:v>
                </c:pt>
                <c:pt idx="24">
                  <c:v>2.5268421050000001</c:v>
                </c:pt>
                <c:pt idx="25">
                  <c:v>2.188947368</c:v>
                </c:pt>
                <c:pt idx="26">
                  <c:v>2.2794736840000001</c:v>
                </c:pt>
                <c:pt idx="27">
                  <c:v>2.2626315789999998</c:v>
                </c:pt>
                <c:pt idx="28">
                  <c:v>2.1947368420000002</c:v>
                </c:pt>
                <c:pt idx="29">
                  <c:v>2.1731578950000001</c:v>
                </c:pt>
                <c:pt idx="30">
                  <c:v>2.1063157889999999</c:v>
                </c:pt>
              </c:numCache>
            </c:numRef>
          </c:val>
          <c:smooth val="0"/>
        </c:ser>
        <c:dLbls>
          <c:showLegendKey val="0"/>
          <c:showVal val="0"/>
          <c:showCatName val="0"/>
          <c:showSerName val="0"/>
          <c:showPercent val="0"/>
          <c:showBubbleSize val="0"/>
        </c:dLbls>
        <c:marker val="1"/>
        <c:smooth val="0"/>
        <c:axId val="969019856"/>
        <c:axId val="969020400"/>
      </c:lineChart>
      <c:catAx>
        <c:axId val="96901985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20400"/>
        <c:crosses val="autoZero"/>
        <c:auto val="1"/>
        <c:lblAlgn val="ctr"/>
        <c:lblOffset val="100"/>
        <c:noMultiLvlLbl val="0"/>
      </c:catAx>
      <c:valAx>
        <c:axId val="969020400"/>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p>
            </c:rich>
          </c:tx>
          <c:overlay val="0"/>
          <c:spPr>
            <a:noFill/>
            <a:ln>
              <a:noFill/>
            </a:ln>
            <a:effectLst/>
          </c:spPr>
        </c:title>
        <c:numFmt formatCode="#,##0_);[Red]\(#,##0\)" sourceLinked="0"/>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96901985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深圳出境游类型分布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港澳一日游</c:v>
                </c:pt>
                <c:pt idx="1">
                  <c:v>港澳多日游</c:v>
                </c:pt>
                <c:pt idx="2">
                  <c:v>出国游</c:v>
                </c:pt>
              </c:strCache>
            </c:strRef>
          </c:cat>
          <c:val>
            <c:numRef>
              <c:f>Sheet1!$B$2:$B$4</c:f>
              <c:numCache>
                <c:formatCode>0.0%</c:formatCode>
                <c:ptCount val="3"/>
                <c:pt idx="0">
                  <c:v>0.378</c:v>
                </c:pt>
                <c:pt idx="1">
                  <c:v>0.45100000000000001</c:v>
                </c:pt>
                <c:pt idx="2">
                  <c:v>0.17100000000000001</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港澳一日游游客年龄分布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占比</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7.8101938404014595E-2"/>
                  <c:y val="-6.7286051548532802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0.49886496000000002</c:v>
                </c:pt>
                <c:pt idx="1">
                  <c:v>0.19667481000000001</c:v>
                </c:pt>
                <c:pt idx="2">
                  <c:v>0.15931212</c:v>
                </c:pt>
                <c:pt idx="3">
                  <c:v>7.5223239999999997E-2</c:v>
                </c:pt>
                <c:pt idx="4">
                  <c:v>6.9924860000000005E-2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4.9092646996809201E-2"/>
                  <c:y val="-6.1678168074694299E-17"/>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0.50219042999999997</c:v>
                </c:pt>
                <c:pt idx="1">
                  <c:v>0.17968774000000001</c:v>
                </c:pt>
                <c:pt idx="2">
                  <c:v>0.17617769</c:v>
                </c:pt>
                <c:pt idx="3">
                  <c:v>7.4175229999999995E-2</c:v>
                </c:pt>
                <c:pt idx="4">
                  <c:v>6.7768910000000002E-2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80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t>游客年龄特征分布</a:t>
            </a:r>
          </a:p>
        </c:rich>
      </c:tx>
      <c:layout>
        <c:manualLayout>
          <c:xMode val="edge"/>
          <c:yMode val="edge"/>
          <c:x val="0.31792530483081599"/>
          <c:y val="1.7664625266534201E-2"/>
        </c:manualLayout>
      </c:layout>
      <c:overlay val="0"/>
      <c:spPr>
        <a:noFill/>
        <a:ln>
          <a:noFill/>
        </a:ln>
        <a:effectLst/>
      </c:spPr>
    </c:title>
    <c:autoTitleDeleted val="0"/>
    <c:plotArea>
      <c:layout>
        <c:manualLayout>
          <c:layoutTarget val="inner"/>
          <c:xMode val="edge"/>
          <c:yMode val="edge"/>
          <c:x val="0.32883302752703097"/>
          <c:y val="0.293531737713427"/>
          <c:w val="0.34233394494593899"/>
          <c:h val="0.62833463045645099"/>
        </c:manualLayout>
      </c:layout>
      <c:pieChart>
        <c:varyColors val="1"/>
        <c:ser>
          <c:idx val="0"/>
          <c:order val="0"/>
          <c:tx>
            <c:strRef>
              <c:f>Sheet1!$B$1</c:f>
              <c:strCache>
                <c:ptCount val="1"/>
                <c:pt idx="0">
                  <c:v>年龄</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1"/>
              <c:layout>
                <c:manualLayout>
                  <c:x val="0.115732776496817"/>
                  <c:y val="-1.58952637019805E-16"/>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4"/>
              <c:layout>
                <c:manualLayout>
                  <c:x val="9.4475735915768404E-3"/>
                  <c:y val="-4.33512199784268E-3"/>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15:layout/>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0.27800000000000002</c:v>
                </c:pt>
                <c:pt idx="1">
                  <c:v>0.25800000000000001</c:v>
                </c:pt>
                <c:pt idx="2">
                  <c:v>0.17100000000000001</c:v>
                </c:pt>
                <c:pt idx="3">
                  <c:v>0.14699999999999999</c:v>
                </c:pt>
                <c:pt idx="4">
                  <c:v>0.14699999999999999</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2"/>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3"/>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0.748</c:v>
                </c:pt>
                <c:pt idx="1">
                  <c:v>0.10199999999999999</c:v>
                </c:pt>
                <c:pt idx="2">
                  <c:v>9.5000000000000001E-2</c:v>
                </c:pt>
                <c:pt idx="3">
                  <c:v>4.9000000000000002E-2</c:v>
                </c:pt>
                <c:pt idx="4">
                  <c:v>5.0000000000000001E-3</c:v>
                </c:pt>
              </c:numCache>
            </c:numRef>
          </c:val>
        </c:ser>
        <c:dLbls>
          <c:showLegendKey val="0"/>
          <c:showVal val="0"/>
          <c:showCatName val="0"/>
          <c:showSerName val="0"/>
          <c:showPercent val="0"/>
          <c:showBubbleSize val="0"/>
        </c:dLbls>
        <c:gapWidth val="100"/>
        <c:axId val="978271024"/>
        <c:axId val="978273744"/>
      </c:barChart>
      <c:catAx>
        <c:axId val="97827102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78273744"/>
        <c:crosses val="autoZero"/>
        <c:auto val="1"/>
        <c:lblAlgn val="ctr"/>
        <c:lblOffset val="100"/>
        <c:noMultiLvlLbl val="0"/>
      </c:catAx>
      <c:valAx>
        <c:axId val="978273744"/>
        <c:scaling>
          <c:orientation val="minMax"/>
        </c:scaling>
        <c:delete val="1"/>
        <c:axPos val="l"/>
        <c:numFmt formatCode="0.0%" sourceLinked="1"/>
        <c:majorTickMark val="out"/>
        <c:minorTickMark val="none"/>
        <c:tickLblPos val="nextTo"/>
        <c:crossAx val="978271024"/>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2"/>
              <c:layout>
                <c:manualLayout>
                  <c:x val="-8.2564906312815406E-2"/>
                  <c:y val="-1.34572103097066E-2"/>
                </c:manualLayout>
              </c:layout>
              <c:showLegendKey val="0"/>
              <c:showVal val="1"/>
              <c:showCatName val="1"/>
              <c:showSerName val="0"/>
              <c:showPercent val="0"/>
              <c:showBubbleSize val="0"/>
              <c:extLst>
                <c:ext xmlns:c15="http://schemas.microsoft.com/office/drawing/2012/chart" uri="{CE6537A1-D6FC-4f65-9D91-7224C49458BB}"/>
              </c:extLst>
            </c:dLbl>
            <c:dLbl>
              <c:idx val="3"/>
              <c:layout>
                <c:manualLayout>
                  <c:x val="-8.7027874221616203E-2"/>
                  <c:y val="-6.7286051548532899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中年</c:v>
                </c:pt>
                <c:pt idx="2">
                  <c:v>青年</c:v>
                </c:pt>
                <c:pt idx="3">
                  <c:v>老年</c:v>
                </c:pt>
                <c:pt idx="4">
                  <c:v>少年</c:v>
                </c:pt>
              </c:strCache>
            </c:strRef>
          </c:cat>
          <c:val>
            <c:numRef>
              <c:f>Sheet1!$B$2:$B$6</c:f>
              <c:numCache>
                <c:formatCode>0.0%</c:formatCode>
                <c:ptCount val="5"/>
                <c:pt idx="0">
                  <c:v>0.70899999999999996</c:v>
                </c:pt>
                <c:pt idx="1">
                  <c:v>0.16200000000000001</c:v>
                </c:pt>
                <c:pt idx="2">
                  <c:v>8.3000000000000004E-2</c:v>
                </c:pt>
                <c:pt idx="3">
                  <c:v>2.7E-2</c:v>
                </c:pt>
                <c:pt idx="4">
                  <c:v>1.9E-2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a:latin typeface="黑体" panose="02010609060101010101" pitchFamily="49" charset="-122"/>
                <a:ea typeface="黑体" panose="02010609060101010101" pitchFamily="49" charset="-122"/>
              </a:rPr>
              <a:t>TOP15</a:t>
            </a:r>
            <a:r>
              <a:rPr lang="zh-CN" altLang="en-US" dirty="0">
                <a:latin typeface="黑体" panose="02010609060101010101" pitchFamily="49" charset="-122"/>
                <a:ea typeface="黑体" panose="02010609060101010101" pitchFamily="49" charset="-122"/>
              </a:rPr>
              <a:t>出国游人数与占比（按目的国家）</a:t>
            </a:r>
            <a:endParaRPr lang="zh-CN" dirty="0">
              <a:latin typeface="黑体" panose="02010609060101010101" pitchFamily="49" charset="-122"/>
              <a:ea typeface="黑体" panose="02010609060101010101" pitchFamily="49" charset="-122"/>
            </a:endParaRP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areaChart>
        <c:grouping val="stacked"/>
        <c:varyColors val="0"/>
        <c:ser>
          <c:idx val="0"/>
          <c:order val="0"/>
          <c:tx>
            <c:strRef>
              <c:f>Sheet1!$B$1</c:f>
              <c:strCache>
                <c:ptCount val="1"/>
                <c:pt idx="0">
                  <c:v>万人次</c:v>
                </c:pt>
              </c:strCache>
            </c:strRef>
          </c:tx>
          <c:spPr>
            <a:solidFill>
              <a:schemeClr val="accent1"/>
            </a:solidFill>
            <a:ln>
              <a:noFill/>
            </a:ln>
            <a:effectLst/>
          </c:spPr>
          <c:dLbls>
            <c:dLbl>
              <c:idx val="0"/>
              <c:layout>
                <c:manualLayout>
                  <c:x val="1.70661652564019E-3"/>
                  <c:y val="-0.33072069085530997"/>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1028169882444301E-2"/>
                  <c:y val="-0.251977669223094"/>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6760566274814501E-3"/>
                  <c:y val="-0.20998139101924501"/>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5.1197048502817401E-3"/>
                  <c:y val="-0.19948232146828199"/>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0"/>
                  <c:y val="-0.13386313677476899"/>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48356382980263E-2"/>
                  <c:y val="-0.107615462897363"/>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5.5140849412221703E-3"/>
                  <c:y val="-0.107615462897363"/>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2324084046811501E-3"/>
                  <c:y val="-8.3992556407697899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0"/>
                  <c:y val="-8.1367789019957296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3.2818212631798901E-3"/>
                  <c:y val="-7.6118254244476199E-2"/>
                </c:manualLayout>
              </c:layout>
              <c:spPr>
                <a:noFill/>
                <a:ln>
                  <a:noFill/>
                </a:ln>
                <a:effectLst/>
              </c:spPr>
              <c:txPr>
                <a:bodyPr rot="0" spcFirstLastPara="1" vertOverflow="overflow" horzOverflow="overflow" vert="horz" wrap="square" lIns="38100" tIns="19050" rIns="38100" bIns="19050" anchor="ctr" anchorCtr="1">
                  <a:no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6.1826785948432703E-2"/>
                      <c:h val="0.114466105779366"/>
                    </c:manualLayout>
                  </c15:layout>
                </c:ext>
              </c:extLst>
            </c:dLbl>
            <c:dLbl>
              <c:idx val="10"/>
              <c:layout>
                <c:manualLayout>
                  <c:x val="3.6760566274814501E-3"/>
                  <c:y val="-6.5619184693513993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1.83802831374072E-3"/>
                  <c:y val="-6.82439520812545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3.6760566274814501E-3"/>
                  <c:y val="-7.3493486856735707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1.83802831374072E-3"/>
                  <c:y val="-7.0868719468995103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3.6760566274814501E-3"/>
                  <c:y val="-6.5619184693514104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overflow" horzOverflow="overflow"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日本</c:v>
                </c:pt>
                <c:pt idx="1">
                  <c:v>泰国</c:v>
                </c:pt>
                <c:pt idx="2">
                  <c:v>加拿大</c:v>
                </c:pt>
                <c:pt idx="3">
                  <c:v>美国</c:v>
                </c:pt>
                <c:pt idx="4">
                  <c:v>马来西亚</c:v>
                </c:pt>
                <c:pt idx="5">
                  <c:v>韩国</c:v>
                </c:pt>
                <c:pt idx="6">
                  <c:v>越南</c:v>
                </c:pt>
                <c:pt idx="7">
                  <c:v>新加坡</c:v>
                </c:pt>
                <c:pt idx="8">
                  <c:v>俄罗斯</c:v>
                </c:pt>
                <c:pt idx="9">
                  <c:v>哈萨克斯坦</c:v>
                </c:pt>
                <c:pt idx="10">
                  <c:v>印度尼西亚</c:v>
                </c:pt>
                <c:pt idx="11">
                  <c:v>挪威</c:v>
                </c:pt>
                <c:pt idx="12">
                  <c:v>法国</c:v>
                </c:pt>
                <c:pt idx="13">
                  <c:v>柬埔寨</c:v>
                </c:pt>
                <c:pt idx="14">
                  <c:v>英国</c:v>
                </c:pt>
              </c:strCache>
            </c:strRef>
          </c:cat>
          <c:val>
            <c:numRef>
              <c:f>Sheet1!$B$2:$B$16</c:f>
              <c:numCache>
                <c:formatCode>General</c:formatCode>
                <c:ptCount val="15"/>
                <c:pt idx="0">
                  <c:v>1.1000000000000001</c:v>
                </c:pt>
                <c:pt idx="1">
                  <c:v>0.9</c:v>
                </c:pt>
                <c:pt idx="2">
                  <c:v>0.8</c:v>
                </c:pt>
                <c:pt idx="3">
                  <c:v>0.8</c:v>
                </c:pt>
                <c:pt idx="4">
                  <c:v>0.6</c:v>
                </c:pt>
                <c:pt idx="5">
                  <c:v>0.5</c:v>
                </c:pt>
                <c:pt idx="6">
                  <c:v>0.4</c:v>
                </c:pt>
                <c:pt idx="7">
                  <c:v>0.4</c:v>
                </c:pt>
                <c:pt idx="8">
                  <c:v>0.3</c:v>
                </c:pt>
                <c:pt idx="9">
                  <c:v>0.3</c:v>
                </c:pt>
                <c:pt idx="10">
                  <c:v>0.3</c:v>
                </c:pt>
                <c:pt idx="11">
                  <c:v>0.3</c:v>
                </c:pt>
                <c:pt idx="12">
                  <c:v>0.3</c:v>
                </c:pt>
                <c:pt idx="13">
                  <c:v>0.3</c:v>
                </c:pt>
                <c:pt idx="14">
                  <c:v>0.3</c:v>
                </c:pt>
              </c:numCache>
            </c:numRef>
          </c:val>
        </c:ser>
        <c:dLbls>
          <c:showLegendKey val="0"/>
          <c:showVal val="0"/>
          <c:showCatName val="0"/>
          <c:showSerName val="0"/>
          <c:showPercent val="0"/>
          <c:showBubbleSize val="0"/>
        </c:dLbls>
        <c:axId val="978271568"/>
        <c:axId val="978265584"/>
      </c:areaChart>
      <c:barChart>
        <c:barDir val="col"/>
        <c:grouping val="clustered"/>
        <c:varyColors val="0"/>
        <c:ser>
          <c:idx val="1"/>
          <c:order val="1"/>
          <c:tx>
            <c:strRef>
              <c:f>Sheet1!$C$1</c:f>
              <c:strCache>
                <c:ptCount val="1"/>
                <c:pt idx="0">
                  <c:v>占比</c:v>
                </c:pt>
              </c:strCache>
            </c:strRef>
          </c:tx>
          <c:spPr>
            <a:solidFill>
              <a:schemeClr val="accent2"/>
            </a:solidFill>
            <a:ln>
              <a:noFill/>
            </a:ln>
            <a:effectLst/>
          </c:spPr>
          <c:invertIfNegative val="0"/>
          <c:cat>
            <c:strRef>
              <c:f>Sheet1!$A$2:$A$16</c:f>
              <c:strCache>
                <c:ptCount val="15"/>
                <c:pt idx="0">
                  <c:v>日本</c:v>
                </c:pt>
                <c:pt idx="1">
                  <c:v>泰国</c:v>
                </c:pt>
                <c:pt idx="2">
                  <c:v>加拿大</c:v>
                </c:pt>
                <c:pt idx="3">
                  <c:v>美国</c:v>
                </c:pt>
                <c:pt idx="4">
                  <c:v>马来西亚</c:v>
                </c:pt>
                <c:pt idx="5">
                  <c:v>韩国</c:v>
                </c:pt>
                <c:pt idx="6">
                  <c:v>越南</c:v>
                </c:pt>
                <c:pt idx="7">
                  <c:v>新加坡</c:v>
                </c:pt>
                <c:pt idx="8">
                  <c:v>俄罗斯</c:v>
                </c:pt>
                <c:pt idx="9">
                  <c:v>哈萨克斯坦</c:v>
                </c:pt>
                <c:pt idx="10">
                  <c:v>印度尼西亚</c:v>
                </c:pt>
                <c:pt idx="11">
                  <c:v>挪威</c:v>
                </c:pt>
                <c:pt idx="12">
                  <c:v>法国</c:v>
                </c:pt>
                <c:pt idx="13">
                  <c:v>柬埔寨</c:v>
                </c:pt>
                <c:pt idx="14">
                  <c:v>英国</c:v>
                </c:pt>
              </c:strCache>
            </c:strRef>
          </c:cat>
          <c:val>
            <c:numRef>
              <c:f>Sheet1!$C$2:$C$16</c:f>
              <c:numCache>
                <c:formatCode>0.00%</c:formatCode>
                <c:ptCount val="15"/>
                <c:pt idx="0">
                  <c:v>0.106</c:v>
                </c:pt>
                <c:pt idx="1">
                  <c:v>8.3000000000000004E-2</c:v>
                </c:pt>
                <c:pt idx="2">
                  <c:v>7.9000000000000001E-2</c:v>
                </c:pt>
                <c:pt idx="3">
                  <c:v>7.9000000000000001E-2</c:v>
                </c:pt>
                <c:pt idx="4">
                  <c:v>0.06</c:v>
                </c:pt>
                <c:pt idx="5">
                  <c:v>4.3999999999999997E-2</c:v>
                </c:pt>
                <c:pt idx="6">
                  <c:v>3.5999999999999997E-2</c:v>
                </c:pt>
                <c:pt idx="7">
                  <c:v>3.4000000000000002E-2</c:v>
                </c:pt>
                <c:pt idx="8">
                  <c:v>3.1E-2</c:v>
                </c:pt>
                <c:pt idx="9">
                  <c:v>3.1E-2</c:v>
                </c:pt>
                <c:pt idx="10">
                  <c:v>3.1E-2</c:v>
                </c:pt>
                <c:pt idx="11">
                  <c:v>2.9000000000000001E-2</c:v>
                </c:pt>
                <c:pt idx="12">
                  <c:v>2.7E-2</c:v>
                </c:pt>
                <c:pt idx="13">
                  <c:v>2.7E-2</c:v>
                </c:pt>
                <c:pt idx="14">
                  <c:v>2.5000000000000001E-2</c:v>
                </c:pt>
              </c:numCache>
            </c:numRef>
          </c:val>
        </c:ser>
        <c:dLbls>
          <c:showLegendKey val="0"/>
          <c:showVal val="0"/>
          <c:showCatName val="0"/>
          <c:showSerName val="0"/>
          <c:showPercent val="0"/>
          <c:showBubbleSize val="0"/>
        </c:dLbls>
        <c:gapWidth val="219"/>
        <c:axId val="978270480"/>
        <c:axId val="978269936"/>
      </c:barChart>
      <c:catAx>
        <c:axId val="978271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78265584"/>
        <c:crosses val="autoZero"/>
        <c:auto val="1"/>
        <c:lblAlgn val="ctr"/>
        <c:lblOffset val="100"/>
        <c:noMultiLvlLbl val="0"/>
      </c:catAx>
      <c:valAx>
        <c:axId val="97826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978271568"/>
        <c:crosses val="autoZero"/>
        <c:crossBetween val="between"/>
      </c:valAx>
      <c:catAx>
        <c:axId val="978270480"/>
        <c:scaling>
          <c:orientation val="minMax"/>
        </c:scaling>
        <c:delete val="1"/>
        <c:axPos val="b"/>
        <c:numFmt formatCode="General" sourceLinked="1"/>
        <c:majorTickMark val="out"/>
        <c:minorTickMark val="none"/>
        <c:tickLblPos val="nextTo"/>
        <c:crossAx val="978269936"/>
        <c:crosses val="autoZero"/>
        <c:auto val="1"/>
        <c:lblAlgn val="ctr"/>
        <c:lblOffset val="100"/>
        <c:noMultiLvlLbl val="0"/>
      </c:catAx>
      <c:valAx>
        <c:axId val="97826993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78270480"/>
        <c:crosses val="max"/>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a:noFill/>
    </a:ln>
    <a:effectLst/>
  </c:spPr>
  <c:txPr>
    <a:bodyPr/>
    <a:lstStyle/>
    <a:p>
      <a:pPr>
        <a:defRPr lang="zh-CN">
          <a:solidFill>
            <a:schemeClr val="bg1"/>
          </a:solidFill>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出国游游客停留天数分析</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5"/>
              <c:layout>
                <c:manualLayout>
                  <c:x val="3.9677332683499102E-3"/>
                  <c:y val="-0.102629346689964"/>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0.53637100000000004</c:v>
                </c:pt>
                <c:pt idx="1">
                  <c:v>0.128778</c:v>
                </c:pt>
                <c:pt idx="2">
                  <c:v>7.9879000000000006E-2</c:v>
                </c:pt>
                <c:pt idx="3">
                  <c:v>0.13227</c:v>
                </c:pt>
                <c:pt idx="4">
                  <c:v>9.3445E-2</c:v>
                </c:pt>
                <c:pt idx="5">
                  <c:v>2.9257999999999999E-2</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来深圳游客停留天数分析</a:t>
            </a:r>
          </a:p>
        </c:rich>
      </c:tx>
      <c:layout/>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0"/>
              <c:layout>
                <c:manualLayout>
                  <c:x val="2.5790266244274902E-2"/>
                  <c:y val="0"/>
                </c:manualLayout>
              </c:layout>
              <c:showLegendKey val="0"/>
              <c:showVal val="1"/>
              <c:showCatName val="1"/>
              <c:showSerName val="0"/>
              <c:showPercent val="0"/>
              <c:showBubbleSize val="0"/>
              <c:extLst>
                <c:ext xmlns:c15="http://schemas.microsoft.com/office/drawing/2012/chart" uri="{CE6537A1-D6FC-4f65-9D91-7224C49458BB}">
                  <c15:layout/>
                </c:ext>
              </c:extLst>
            </c:dLbl>
            <c:dLbl>
              <c:idx val="5"/>
              <c:layout>
                <c:manualLayout>
                  <c:x val="-2.9757999512625002E-2"/>
                  <c:y val="9.6215012521840906E-3"/>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0.15</c:v>
                </c:pt>
                <c:pt idx="1">
                  <c:v>0.14499999999999999</c:v>
                </c:pt>
                <c:pt idx="2">
                  <c:v>9.1999999999999998E-2</c:v>
                </c:pt>
                <c:pt idx="3">
                  <c:v>0.16500000000000001</c:v>
                </c:pt>
                <c:pt idx="4">
                  <c:v>0.22</c:v>
                </c:pt>
                <c:pt idx="5">
                  <c:v>0.22800000000000001</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t>深圳一日游游客年龄分布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1.56203876808029E-2"/>
                  <c:y val="-0.111021985055079"/>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0.34399999999999997</c:v>
                </c:pt>
                <c:pt idx="1">
                  <c:v>0.22700000000000001</c:v>
                </c:pt>
                <c:pt idx="2">
                  <c:v>0.17100000000000001</c:v>
                </c:pt>
                <c:pt idx="3">
                  <c:v>0.13100000000000001</c:v>
                </c:pt>
                <c:pt idx="4">
                  <c:v>0.128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深圳过夜游游客停留天数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bevelB w="152400" h="50800" prst="softRound"/>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dLbl>
              <c:idx val="0"/>
              <c:dLblPos val="outEnd"/>
              <c:showLegendKey val="0"/>
              <c:showVal val="1"/>
              <c:showCatName val="0"/>
              <c:showSerName val="0"/>
              <c:showPercent val="0"/>
              <c:showBubbleSize val="0"/>
              <c:extLst>
                <c:ext xmlns:c15="http://schemas.microsoft.com/office/drawing/2012/chart" uri="{CE6537A1-D6FC-4f65-9D91-7224C49458BB}"/>
              </c:extLst>
            </c:dLbl>
            <c:dLbl>
              <c:idx val="1"/>
              <c:dLblPos val="outEnd"/>
              <c:showLegendKey val="0"/>
              <c:showVal val="1"/>
              <c:showCatName val="0"/>
              <c:showSerName val="0"/>
              <c:showPercent val="0"/>
              <c:showBubbleSize val="0"/>
              <c:extLst>
                <c:ext xmlns:c15="http://schemas.microsoft.com/office/drawing/2012/chart" uri="{CE6537A1-D6FC-4f65-9D91-7224C49458BB}"/>
              </c:extLst>
            </c:dLbl>
            <c:dLbl>
              <c:idx val="2"/>
              <c:dLblPos val="outEnd"/>
              <c:showLegendKey val="0"/>
              <c:showVal val="1"/>
              <c:showCatName val="0"/>
              <c:showSerName val="0"/>
              <c:showPercent val="0"/>
              <c:showBubbleSize val="0"/>
              <c:extLst>
                <c:ext xmlns:c15="http://schemas.microsoft.com/office/drawing/2012/chart" uri="{CE6537A1-D6FC-4f65-9D91-7224C49458BB}"/>
              </c:extLst>
            </c:dLbl>
            <c:dLbl>
              <c:idx val="3"/>
              <c:dLblPos val="outEnd"/>
              <c:showLegendKey val="0"/>
              <c:showVal val="1"/>
              <c:showCatName val="0"/>
              <c:showSerName val="0"/>
              <c:showPercent val="0"/>
              <c:showBubbleSize val="0"/>
              <c:extLst>
                <c:ext xmlns:c15="http://schemas.microsoft.com/office/drawing/2012/chart" uri="{CE6537A1-D6FC-4f65-9D91-7224C49458BB}"/>
              </c:extLst>
            </c:dLbl>
            <c:dLbl>
              <c:idx val="4"/>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0.17100000000000001</c:v>
                </c:pt>
                <c:pt idx="1">
                  <c:v>0.108</c:v>
                </c:pt>
                <c:pt idx="2">
                  <c:v>0.19400000000000001</c:v>
                </c:pt>
                <c:pt idx="3">
                  <c:v>0.25900000000000001</c:v>
                </c:pt>
                <c:pt idx="4">
                  <c:v>0.26900000000000002</c:v>
                </c:pt>
              </c:numCache>
            </c:numRef>
          </c:val>
        </c:ser>
        <c:dLbls>
          <c:showLegendKey val="0"/>
          <c:showVal val="0"/>
          <c:showCatName val="0"/>
          <c:showSerName val="0"/>
          <c:showPercent val="0"/>
          <c:showBubbleSize val="0"/>
        </c:dLbls>
        <c:gapWidth val="100"/>
        <c:axId val="969015504"/>
        <c:axId val="969017136"/>
      </c:barChart>
      <c:catAx>
        <c:axId val="96901550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17136"/>
        <c:crosses val="autoZero"/>
        <c:auto val="1"/>
        <c:lblAlgn val="ctr"/>
        <c:lblOffset val="100"/>
        <c:noMultiLvlLbl val="0"/>
      </c:catAx>
      <c:valAx>
        <c:axId val="969017136"/>
        <c:scaling>
          <c:orientation val="minMax"/>
        </c:scaling>
        <c:delete val="1"/>
        <c:axPos val="l"/>
        <c:numFmt formatCode="0.0%" sourceLinked="1"/>
        <c:majorTickMark val="out"/>
        <c:minorTickMark val="none"/>
        <c:tickLblPos val="nextTo"/>
        <c:crossAx val="969015504"/>
        <c:crosses val="autoZero"/>
        <c:crossBetween val="between"/>
      </c:valAx>
      <c:spPr>
        <a:noFill/>
        <a:ln w="28575">
          <a:noFill/>
        </a:ln>
        <a:effectLst/>
      </c:spPr>
    </c:plotArea>
    <c:plotVisOnly val="1"/>
    <c:dispBlanksAs val="gap"/>
    <c:showDLblsOverMax val="0"/>
  </c:chart>
  <c:spPr>
    <a:noFill/>
    <a:ln w="28575">
      <a:solidFill>
        <a:schemeClr val="bg1">
          <a:alpha val="94000"/>
        </a:schemeClr>
      </a:solidFill>
    </a:ln>
    <a:effectLst/>
  </c:spPr>
  <c:txPr>
    <a:bodyPr/>
    <a:lstStyle/>
    <a:p>
      <a:pPr>
        <a:defRPr lang="zh-CN">
          <a:solidFill>
            <a:schemeClr val="bg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深圳过夜游游客年龄分布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1.33889037264025E-2"/>
                  <c:y val="-3.0278723196839798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0.26900000000000002</c:v>
                </c:pt>
                <c:pt idx="1">
                  <c:v>0.26300000000000001</c:v>
                </c:pt>
                <c:pt idx="2">
                  <c:v>0.17100000000000001</c:v>
                </c:pt>
                <c:pt idx="3">
                  <c:v>0.15038597445469259</c:v>
                </c:pt>
                <c:pt idx="4">
                  <c:v>0.14699999999999999</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港澳一日游游客年龄分布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2.6777807452804999E-2"/>
                  <c:y val="-6.3921748971106196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0.41699999999999998</c:v>
                </c:pt>
                <c:pt idx="1">
                  <c:v>0.30399999999999999</c:v>
                </c:pt>
                <c:pt idx="2">
                  <c:v>0.14399999999999999</c:v>
                </c:pt>
                <c:pt idx="3">
                  <c:v>7.0999999999999994E-2</c:v>
                </c:pt>
                <c:pt idx="4">
                  <c:v>6.5000000000000002E-2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0.155</c:v>
                </c:pt>
                <c:pt idx="1">
                  <c:v>0.128</c:v>
                </c:pt>
                <c:pt idx="2">
                  <c:v>0.218</c:v>
                </c:pt>
                <c:pt idx="3">
                  <c:v>0.215</c:v>
                </c:pt>
                <c:pt idx="4">
                  <c:v>0.28299999999999997</c:v>
                </c:pt>
              </c:numCache>
            </c:numRef>
          </c:val>
        </c:ser>
        <c:dLbls>
          <c:showLegendKey val="0"/>
          <c:showVal val="0"/>
          <c:showCatName val="0"/>
          <c:showSerName val="0"/>
          <c:showPercent val="0"/>
          <c:showBubbleSize val="0"/>
        </c:dLbls>
        <c:gapWidth val="100"/>
        <c:axId val="969016048"/>
        <c:axId val="969014416"/>
      </c:barChart>
      <c:catAx>
        <c:axId val="969016048"/>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969014416"/>
        <c:crosses val="autoZero"/>
        <c:auto val="1"/>
        <c:lblAlgn val="ctr"/>
        <c:lblOffset val="100"/>
        <c:noMultiLvlLbl val="0"/>
      </c:catAx>
      <c:valAx>
        <c:axId val="969014416"/>
        <c:scaling>
          <c:orientation val="minMax"/>
        </c:scaling>
        <c:delete val="1"/>
        <c:axPos val="l"/>
        <c:numFmt formatCode="0.0%" sourceLinked="1"/>
        <c:majorTickMark val="out"/>
        <c:minorTickMark val="none"/>
        <c:tickLblPos val="nextTo"/>
        <c:crossAx val="969016048"/>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8.9259358176017496E-3"/>
                  <c:y val="-4.0371630929119801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0.29399999999999998</c:v>
                </c:pt>
                <c:pt idx="1">
                  <c:v>0.27400000000000002</c:v>
                </c:pt>
                <c:pt idx="2">
                  <c:v>0.1710064098840024</c:v>
                </c:pt>
                <c:pt idx="3">
                  <c:v>0.13300000000000001</c:v>
                </c:pt>
                <c:pt idx="4">
                  <c:v>0.128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4C2A6-243A-4CFB-B339-47422C382E1C}" type="datetimeFigureOut">
              <a:rPr lang="zh-CN" altLang="en-US" smtClean="0"/>
              <a:t>2018/9/11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97DBA-12B7-4E05-A01E-39188892D4AA}" type="slidenum">
              <a:rPr lang="zh-CN" altLang="en-US" smtClean="0"/>
              <a:t>‹#›</a:t>
            </a:fld>
            <a:endParaRPr lang="zh-CN" altLang="en-US"/>
          </a:p>
        </p:txBody>
      </p:sp>
    </p:spTree>
    <p:extLst>
      <p:ext uri="{BB962C8B-B14F-4D97-AF65-F5344CB8AC3E}">
        <p14:creationId xmlns:p14="http://schemas.microsoft.com/office/powerpoint/2010/main" val="398603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50654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3447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79686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06885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3769900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5301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97DBA-12B7-4E05-A01E-39188892D4AA}" type="slidenum">
              <a:rPr lang="zh-CN" altLang="en-US" smtClean="0"/>
              <a:t>28</a:t>
            </a:fld>
            <a:endParaRPr lang="zh-CN" altLang="en-US"/>
          </a:p>
        </p:txBody>
      </p:sp>
    </p:spTree>
    <p:extLst>
      <p:ext uri="{BB962C8B-B14F-4D97-AF65-F5344CB8AC3E}">
        <p14:creationId xmlns:p14="http://schemas.microsoft.com/office/powerpoint/2010/main" val="81797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defRPr>
                <a:solidFill>
                  <a:schemeClr val="bg1"/>
                </a:solidFill>
              </a:defRPr>
            </a:lvl1pPr>
          </a:lstStyle>
          <a:p>
            <a:fld id="{091724DE-F2C0-4355-A5F3-6327789F68F2}"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C9663-38A9-4B57-9670-14B0C1740D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chart" Target="../charts/chart4.xml"/><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2.png"/><Relationship Id="rId7" Type="http://schemas.openxmlformats.org/officeDocument/2006/relationships/image" Target="../media/image8.emf"/><Relationship Id="rId2" Type="http://schemas.openxmlformats.org/officeDocument/2006/relationships/chart" Target="../charts/chart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chart" Target="../charts/chart7.xml"/><Relationship Id="rId5" Type="http://schemas.openxmlformats.org/officeDocument/2006/relationships/image" Target="../media/image10.emf"/><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chart" Target="../charts/chart9.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7.png"/><Relationship Id="rId7" Type="http://schemas.openxmlformats.org/officeDocument/2006/relationships/image" Target="../media/image9.emf"/><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chart" Target="../charts/char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7.png"/><Relationship Id="rId7"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5.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8.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24" y="4493623"/>
            <a:ext cx="12192000" cy="236437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6476" y="-7014"/>
            <a:ext cx="12192000" cy="4500637"/>
          </a:xfrm>
          <a:prstGeom prst="rect">
            <a:avLst/>
          </a:prstGeom>
          <a:ln>
            <a:solidFill>
              <a:schemeClr val="accent1"/>
            </a:solidFill>
          </a:ln>
        </p:spPr>
      </p:pic>
      <p:sp>
        <p:nvSpPr>
          <p:cNvPr id="6" name="标题 1"/>
          <p:cNvSpPr txBox="1"/>
          <p:nvPr/>
        </p:nvSpPr>
        <p:spPr>
          <a:xfrm>
            <a:off x="4655609" y="4584455"/>
            <a:ext cx="7099664" cy="811113"/>
          </a:xfrm>
          <a:prstGeom prst="rect">
            <a:avLst/>
          </a:prstGeom>
        </p:spPr>
        <p:txBody>
          <a:bodyPr anchor="ctr"/>
          <a:lstStyle>
            <a:lvl1pPr marL="685800" indent="-685800" algn="l" rtl="0" eaLnBrk="0" fontAlgn="base" hangingPunct="0">
              <a:lnSpc>
                <a:spcPct val="90000"/>
              </a:lnSpc>
              <a:spcBef>
                <a:spcPct val="0"/>
              </a:spcBef>
              <a:spcAft>
                <a:spcPct val="0"/>
              </a:spcAft>
              <a:defRPr sz="3300">
                <a:solidFill>
                  <a:schemeClr val="tx1"/>
                </a:solidFill>
                <a:latin typeface="+mj-lt"/>
                <a:ea typeface="+mj-ea"/>
                <a:cs typeface="+mj-cs"/>
                <a:sym typeface="Arial Black" panose="020B0A04020102020204" pitchFamily="34" charset="0"/>
              </a:defRPr>
            </a:lvl1pPr>
            <a:lvl2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2pPr>
            <a:lvl3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3pPr>
            <a:lvl4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4pPr>
            <a:lvl5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5pPr>
            <a:lvl6pPr marL="10287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6pPr>
            <a:lvl7pPr marL="13716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7pPr>
            <a:lvl8pPr marL="17145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8pPr>
            <a:lvl9pPr marL="20574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9pPr>
          </a:lstStyle>
          <a:p>
            <a:pPr marL="0" indent="0" algn="ctr"/>
            <a:r>
              <a:rPr lang="zh-CN" altLang="en-US" sz="3600" b="1" kern="0" dirty="0">
                <a:solidFill>
                  <a:schemeClr val="bg1"/>
                </a:solidFill>
                <a:latin typeface="黑体" panose="02010609060101010101" pitchFamily="49" charset="-122"/>
                <a:ea typeface="黑体" panose="02010609060101010101" pitchFamily="49" charset="-122"/>
              </a:rPr>
              <a:t>深圳市旅游游客大数据分析月报</a:t>
            </a:r>
          </a:p>
        </p:txBody>
      </p:sp>
      <p:sp>
        <p:nvSpPr>
          <p:cNvPr id="7" name="副标题 2"/>
          <p:cNvSpPr txBox="1"/>
          <p:nvPr/>
        </p:nvSpPr>
        <p:spPr>
          <a:xfrm>
            <a:off x="4918166" y="5486400"/>
            <a:ext cx="6574550" cy="869950"/>
          </a:xfrm>
          <a:prstGeom prst="rect">
            <a:avLst/>
          </a:prstGeom>
        </p:spPr>
        <p:txBody>
          <a:bodyPr/>
          <a:lstStyle>
            <a:lvl1pPr marL="171450" indent="-17145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sym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sym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sym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9pPr>
          </a:lstStyle>
          <a:p>
            <a:pPr marL="0" indent="0" algn="ctr">
              <a:buNone/>
            </a:pPr>
            <a:r>
              <a:rPr lang="zh-CN" altLang="en-US" sz="2000" b="1" kern="0" dirty="0">
                <a:solidFill>
                  <a:schemeClr val="bg1"/>
                </a:solidFill>
                <a:latin typeface="黑体" panose="02010609060101010101" pitchFamily="49" charset="-122"/>
                <a:ea typeface="黑体" panose="02010609060101010101" pitchFamily="49" charset="-122"/>
              </a:rPr>
              <a:t>深圳市文体旅游局、广东联通联合出品</a:t>
            </a:r>
            <a:endParaRPr lang="en-US" altLang="zh-CN" sz="2000" b="1" kern="0" dirty="0">
              <a:solidFill>
                <a:schemeClr val="bg1"/>
              </a:solidFill>
              <a:latin typeface="黑体" panose="02010609060101010101" pitchFamily="49" charset="-122"/>
              <a:ea typeface="黑体" panose="02010609060101010101" pitchFamily="49" charset="-122"/>
            </a:endParaRPr>
          </a:p>
          <a:p>
            <a:pPr marL="0" indent="0" algn="ctr">
              <a:buNone/>
            </a:pPr>
            <a:r>
              <a:rPr lang="en-US" altLang="zh-CN" sz="2000" b="1" kern="0" dirty="0">
                <a:solidFill>
                  <a:schemeClr val="bg1"/>
                </a:solidFill>
                <a:latin typeface="黑体" panose="02010609060101010101" pitchFamily="49" charset="-122"/>
                <a:ea typeface="黑体" panose="02010609060101010101" pitchFamily="49" charset="-122"/>
              </a:rPr>
              <a:t>2018</a:t>
            </a:r>
            <a:r>
              <a:rPr lang="zh-CN" altLang="en-US" sz="2000" b="1" kern="0" dirty="0" smtClean="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8</a:t>
            </a:r>
            <a:r>
              <a:rPr lang="zh-CN" altLang="en-US" sz="2000" b="1" kern="0" dirty="0" smtClean="0">
                <a:solidFill>
                  <a:schemeClr val="bg1"/>
                </a:solidFill>
                <a:latin typeface="黑体" panose="02010609060101010101" pitchFamily="49" charset="-122"/>
                <a:ea typeface="黑体" panose="02010609060101010101" pitchFamily="49" charset="-122"/>
              </a:rPr>
              <a:t>月</a:t>
            </a:r>
            <a:endParaRPr lang="en-US" altLang="zh-CN" sz="2000" b="1" kern="0"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72128" y="4680590"/>
            <a:ext cx="1464515" cy="1374093"/>
          </a:xfrm>
          <a:prstGeom prst="rect">
            <a:avLst/>
          </a:prstGeom>
        </p:spPr>
      </p:pic>
      <p:pic>
        <p:nvPicPr>
          <p:cNvPr id="4" name="图片 3"/>
          <p:cNvPicPr>
            <a:picLocks noChangeAspect="1"/>
          </p:cNvPicPr>
          <p:nvPr/>
        </p:nvPicPr>
        <p:blipFill>
          <a:blip r:embed="rId5"/>
          <a:stretch>
            <a:fillRect/>
          </a:stretch>
        </p:blipFill>
        <p:spPr>
          <a:xfrm>
            <a:off x="1692317" y="4680591"/>
            <a:ext cx="1527961" cy="1370299"/>
          </a:xfrm>
          <a:prstGeom prst="rect">
            <a:avLst/>
          </a:prstGeom>
        </p:spPr>
      </p:pic>
      <p:sp>
        <p:nvSpPr>
          <p:cNvPr id="9" name="灯片编号占位符 8"/>
          <p:cNvSpPr>
            <a:spLocks noGrp="1"/>
          </p:cNvSpPr>
          <p:nvPr>
            <p:ph type="sldNum" sz="quarter" idx="12"/>
          </p:nvPr>
        </p:nvSpPr>
        <p:spPr/>
        <p:txBody>
          <a:bodyPr/>
          <a:lstStyle/>
          <a:p>
            <a:fld id="{091724DE-F2C0-4355-A5F3-6327789F68F2}" type="slidenum">
              <a:rPr lang="zh-CN" altLang="en-US" smtClean="0"/>
              <a:t>1</a:t>
            </a:fld>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87795"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，一日游游客以汽车为主要交通工具。</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0" name="图表 9"/>
          <p:cNvGraphicFramePr/>
          <p:nvPr>
            <p:extLst>
              <p:ext uri="{D42A27DB-BD31-4B8C-83A1-F6EECF244321}">
                <p14:modId xmlns:p14="http://schemas.microsoft.com/office/powerpoint/2010/main" val="787951002"/>
              </p:ext>
            </p:extLst>
          </p:nvPr>
        </p:nvGraphicFramePr>
        <p:xfrm>
          <a:off x="5893520" y="2831910"/>
          <a:ext cx="5691280" cy="3524440"/>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3" descr="C:\Users\shizhen.xie\Desktop\2013012110560638_easyicon_cn_128.png"/>
          <p:cNvPicPr>
            <a:picLocks noChangeAspect="1" noChangeArrowheads="1"/>
          </p:cNvPicPr>
          <p:nvPr/>
        </p:nvPicPr>
        <p:blipFill>
          <a:blip r:embed="rId4" cstate="print"/>
          <a:srcRect/>
          <a:stretch>
            <a:fillRect/>
          </a:stretch>
        </p:blipFill>
        <p:spPr bwMode="auto">
          <a:xfrm flipH="1">
            <a:off x="3043336" y="2812482"/>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5" cstate="print"/>
          <a:srcRect/>
          <a:stretch>
            <a:fillRect/>
          </a:stretch>
        </p:blipFill>
        <p:spPr bwMode="auto">
          <a:xfrm>
            <a:off x="758975" y="2812482"/>
            <a:ext cx="1148668" cy="1211781"/>
          </a:xfrm>
          <a:prstGeom prst="rect">
            <a:avLst/>
          </a:prstGeom>
          <a:noFill/>
          <a:ln w="9525">
            <a:noFill/>
            <a:miter lim="800000"/>
            <a:headEnd/>
            <a:tailEnd/>
          </a:ln>
        </p:spPr>
      </p:pic>
      <p:sp>
        <p:nvSpPr>
          <p:cNvPr id="11" name="文本框 10"/>
          <p:cNvSpPr txBox="1"/>
          <p:nvPr/>
        </p:nvSpPr>
        <p:spPr>
          <a:xfrm>
            <a:off x="1907643" y="3418372"/>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43%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464036" y="3418372"/>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57%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6"/>
          <a:stretch>
            <a:fillRect/>
          </a:stretch>
        </p:blipFill>
        <p:spPr>
          <a:xfrm>
            <a:off x="1523401" y="4267267"/>
            <a:ext cx="1013170" cy="668705"/>
          </a:xfrm>
          <a:prstGeom prst="rect">
            <a:avLst/>
          </a:prstGeom>
        </p:spPr>
      </p:pic>
      <p:pic>
        <p:nvPicPr>
          <p:cNvPr id="15" name="图片 14"/>
          <p:cNvPicPr>
            <a:picLocks noChangeAspect="1"/>
          </p:cNvPicPr>
          <p:nvPr/>
        </p:nvPicPr>
        <p:blipFill>
          <a:blip r:embed="rId7"/>
          <a:stretch>
            <a:fillRect/>
          </a:stretch>
        </p:blipFill>
        <p:spPr>
          <a:xfrm>
            <a:off x="1523401" y="5072400"/>
            <a:ext cx="1013169" cy="680235"/>
          </a:xfrm>
          <a:prstGeom prst="rect">
            <a:avLst/>
          </a:prstGeom>
        </p:spPr>
      </p:pic>
      <p:pic>
        <p:nvPicPr>
          <p:cNvPr id="17" name="图片 16"/>
          <p:cNvPicPr>
            <a:picLocks noChangeAspect="1"/>
          </p:cNvPicPr>
          <p:nvPr/>
        </p:nvPicPr>
        <p:blipFill>
          <a:blip r:embed="rId8"/>
          <a:stretch>
            <a:fillRect/>
          </a:stretch>
        </p:blipFill>
        <p:spPr>
          <a:xfrm>
            <a:off x="1523401" y="5889064"/>
            <a:ext cx="1013169" cy="680235"/>
          </a:xfrm>
          <a:prstGeom prst="rect">
            <a:avLst/>
          </a:prstGeom>
        </p:spPr>
      </p:pic>
      <p:sp>
        <p:nvSpPr>
          <p:cNvPr id="20" name="文本框 19"/>
          <p:cNvSpPr txBox="1"/>
          <p:nvPr/>
        </p:nvSpPr>
        <p:spPr>
          <a:xfrm>
            <a:off x="2773429" y="4320919"/>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59.1%</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773429" y="5212462"/>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3.7%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773429" y="602912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37.2%</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10</a:t>
            </a:fld>
            <a:endParaRPr lang="zh-CN" altLang="en-US" dirty="0"/>
          </a:p>
        </p:txBody>
      </p:sp>
      <p:pic>
        <p:nvPicPr>
          <p:cNvPr id="18" name="图片 17"/>
          <p:cNvPicPr>
            <a:picLocks noChangeAspect="1"/>
          </p:cNvPicPr>
          <p:nvPr/>
        </p:nvPicPr>
        <p:blipFill>
          <a:blip r:embed="rId9"/>
          <a:stretch>
            <a:fillRect/>
          </a:stretch>
        </p:blipFill>
        <p:spPr>
          <a:xfrm>
            <a:off x="10367319" y="62776"/>
            <a:ext cx="833521" cy="763300"/>
          </a:xfrm>
          <a:prstGeom prst="rect">
            <a:avLst/>
          </a:prstGeom>
        </p:spPr>
      </p:pic>
      <p:pic>
        <p:nvPicPr>
          <p:cNvPr id="19" name="图片 18"/>
          <p:cNvPicPr>
            <a:picLocks noChangeAspect="1"/>
          </p:cNvPicPr>
          <p:nvPr/>
        </p:nvPicPr>
        <p:blipFill>
          <a:blip r:embed="rId10"/>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17"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：在深圳过夜游游客来源分析</a:t>
            </a: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11</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17" name="矩形 16"/>
          <p:cNvSpPr/>
          <p:nvPr/>
        </p:nvSpPr>
        <p:spPr>
          <a:xfrm>
            <a:off x="375568" y="751109"/>
            <a:ext cx="1127053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游客来源</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以广东省</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内游客为主，主要来自广州、东莞、佛山、惠州和汕头。</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4289894" y="2526665"/>
            <a:ext cx="1994452"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36.1%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9.8%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6.7%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6.2%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福建	</a:t>
            </a:r>
            <a:r>
              <a:rPr lang="en-US" altLang="zh-CN" dirty="0" smtClean="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0304244" y="2549921"/>
            <a:ext cx="1724561"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41.0%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12.5%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smtClean="0">
                <a:solidFill>
                  <a:schemeClr val="bg1"/>
                </a:solidFill>
                <a:latin typeface="黑体" panose="02010609060101010101" pitchFamily="49" charset="-122"/>
                <a:ea typeface="黑体" panose="02010609060101010101" pitchFamily="49" charset="-122"/>
              </a:rPr>
              <a:t>4.5%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smtClean="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中山	</a:t>
            </a:r>
            <a:r>
              <a:rPr lang="en-US" altLang="zh-CN" dirty="0" smtClean="0">
                <a:solidFill>
                  <a:schemeClr val="bg1"/>
                </a:solidFill>
                <a:latin typeface="黑体" panose="02010609060101010101" pitchFamily="49" charset="-122"/>
                <a:ea typeface="黑体" panose="02010609060101010101" pitchFamily="49" charset="-122"/>
              </a:rPr>
              <a:t>2.6%</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9" name="图片 8" descr="N]E%QVMN5~)QSMNU3$3K[LC"/>
          <p:cNvPicPr>
            <a:picLocks noChangeAspect="1"/>
          </p:cNvPicPr>
          <p:nvPr/>
        </p:nvPicPr>
        <p:blipFill>
          <a:blip r:embed="rId4"/>
          <a:stretch>
            <a:fillRect/>
          </a:stretch>
        </p:blipFill>
        <p:spPr>
          <a:xfrm>
            <a:off x="5946775" y="4625340"/>
            <a:ext cx="601980" cy="70167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96" y="2526664"/>
            <a:ext cx="4014984" cy="2800351"/>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1861" y="2526663"/>
            <a:ext cx="4362384" cy="28003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：过夜游游客停留天数分析</a:t>
            </a:r>
          </a:p>
        </p:txBody>
      </p:sp>
      <p:sp>
        <p:nvSpPr>
          <p:cNvPr id="7" name="矩形 6"/>
          <p:cNvSpPr/>
          <p:nvPr/>
        </p:nvSpPr>
        <p:spPr>
          <a:xfrm>
            <a:off x="590379" y="615660"/>
            <a:ext cx="110511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；各停留时段来源省份仍以广东游客为主，其余</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是湖南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、上海、湖北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、北京等地游客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extLst>
              <p:ext uri="{D42A27DB-BD31-4B8C-83A1-F6EECF244321}">
                <p14:modId xmlns:p14="http://schemas.microsoft.com/office/powerpoint/2010/main" val="3242330440"/>
              </p:ext>
            </p:extLst>
          </p:nvPr>
        </p:nvGraphicFramePr>
        <p:xfrm>
          <a:off x="290951" y="2545308"/>
          <a:ext cx="6072344" cy="36420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4120549462"/>
              </p:ext>
            </p:extLst>
          </p:nvPr>
        </p:nvGraphicFramePr>
        <p:xfrm>
          <a:off x="6706263" y="2549674"/>
          <a:ext cx="5255346" cy="3646409"/>
        </p:xfrm>
        <a:graphic>
          <a:graphicData uri="http://schemas.openxmlformats.org/drawingml/2006/table">
            <a:tbl>
              <a:tblPr firstRow="1" bandRow="1">
                <a:tableStyleId>{7DF18680-E054-41AD-8BC1-D1AEF772440D}</a:tableStyleId>
              </a:tblPr>
              <a:tblGrid>
                <a:gridCol w="1177923"/>
                <a:gridCol w="4077423"/>
              </a:tblGrid>
              <a:tr h="664169">
                <a:tc>
                  <a:txBody>
                    <a:bodyPr/>
                    <a:lstStyle/>
                    <a:p>
                      <a:pPr algn="ctr"/>
                      <a:r>
                        <a:rPr lang="zh-CN" altLang="en-US" dirty="0">
                          <a:latin typeface="黑体" panose="02010609060101010101" pitchFamily="49" charset="-122"/>
                          <a:ea typeface="黑体" panose="02010609060101010101" pitchFamily="49" charset="-122"/>
                        </a:rPr>
                        <a:t>停留天数</a:t>
                      </a: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主要来源</a:t>
                      </a:r>
                      <a:r>
                        <a:rPr lang="zh-CN" altLang="en-US" dirty="0">
                          <a:latin typeface="黑体" panose="02010609060101010101" pitchFamily="49" charset="-122"/>
                          <a:ea typeface="黑体" panose="02010609060101010101" pitchFamily="49" charset="-122"/>
                        </a:rPr>
                        <a:t>省份</a:t>
                      </a: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45%</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上海</a:t>
                      </a:r>
                      <a:r>
                        <a:rPr lang="en-US" altLang="zh-CN" dirty="0">
                          <a:latin typeface="黑体" panose="02010609060101010101" pitchFamily="49" charset="-122"/>
                          <a:ea typeface="黑体" panose="02010609060101010101" pitchFamily="49" charset="-122"/>
                        </a:rPr>
                        <a:t>5</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37%</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33%</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35%</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12%</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p>
                  </a:txBody>
                  <a:tcPr anchor="ct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35%</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12</a:t>
            </a:fld>
            <a:endParaRPr lang="zh-CN" altLang="en-US" dirty="0"/>
          </a:p>
        </p:txBody>
      </p:sp>
      <p:pic>
        <p:nvPicPr>
          <p:cNvPr id="8" name="图片 7"/>
          <p:cNvPicPr>
            <a:picLocks noChangeAspect="1"/>
          </p:cNvPicPr>
          <p:nvPr/>
        </p:nvPicPr>
        <p:blipFill>
          <a:blip r:embed="rId4"/>
          <a:stretch>
            <a:fillRect/>
          </a:stretch>
        </p:blipFill>
        <p:spPr>
          <a:xfrm>
            <a:off x="10367319" y="62776"/>
            <a:ext cx="833521" cy="763300"/>
          </a:xfrm>
          <a:prstGeom prst="rect">
            <a:avLst/>
          </a:prstGeom>
        </p:spPr>
      </p:pic>
      <p:pic>
        <p:nvPicPr>
          <p:cNvPr id="9" name="图片 8"/>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00707" y="607488"/>
            <a:ext cx="110453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1" name="文本框 10"/>
          <p:cNvSpPr txBox="1"/>
          <p:nvPr/>
        </p:nvSpPr>
        <p:spPr>
          <a:xfrm>
            <a:off x="1745673" y="316242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02066" y="316242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0" name="文本框 19"/>
          <p:cNvSpPr txBox="1"/>
          <p:nvPr/>
        </p:nvSpPr>
        <p:spPr>
          <a:xfrm>
            <a:off x="2162569" y="413481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64.4%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162569" y="5026361"/>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5.6%</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162569" y="5843025"/>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30.0%</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extLst>
              <p:ext uri="{D42A27DB-BD31-4B8C-83A1-F6EECF244321}">
                <p14:modId xmlns:p14="http://schemas.microsoft.com/office/powerpoint/2010/main" val="3294830445"/>
              </p:ext>
            </p:extLst>
          </p:nvPr>
        </p:nvGraphicFramePr>
        <p:xfrm>
          <a:off x="6588552" y="2447409"/>
          <a:ext cx="3911135" cy="3774928"/>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13</a:t>
            </a:fld>
            <a:endParaRPr lang="zh-CN" altLang="en-US" dirty="0"/>
          </a:p>
        </p:txBody>
      </p:sp>
      <p:pic>
        <p:nvPicPr>
          <p:cNvPr id="19" name="图片 18"/>
          <p:cNvPicPr>
            <a:picLocks noChangeAspect="1"/>
          </p:cNvPicPr>
          <p:nvPr/>
        </p:nvPicPr>
        <p:blipFill>
          <a:blip r:embed="rId3"/>
          <a:stretch>
            <a:fillRect/>
          </a:stretch>
        </p:blipFill>
        <p:spPr>
          <a:xfrm>
            <a:off x="10367319" y="62776"/>
            <a:ext cx="833521" cy="763300"/>
          </a:xfrm>
          <a:prstGeom prst="rect">
            <a:avLst/>
          </a:prstGeom>
        </p:spPr>
      </p:pic>
      <p:pic>
        <p:nvPicPr>
          <p:cNvPr id="23" name="图片 22"/>
          <p:cNvPicPr>
            <a:picLocks noChangeAspect="1"/>
          </p:cNvPicPr>
          <p:nvPr/>
        </p:nvPicPr>
        <p:blipFill>
          <a:blip r:embed="rId4"/>
          <a:stretch>
            <a:fillRect/>
          </a:stretch>
        </p:blipFill>
        <p:spPr>
          <a:xfrm>
            <a:off x="11200841" y="62776"/>
            <a:ext cx="890522" cy="761206"/>
          </a:xfrm>
          <a:prstGeom prst="rect">
            <a:avLst/>
          </a:prstGeom>
        </p:spPr>
      </p:pic>
      <p:pic>
        <p:nvPicPr>
          <p:cNvPr id="25" name="Picture 3" descr="C:\Users\shizhen.xie\Desktop\2013012110560638_easyicon_cn_128.png"/>
          <p:cNvPicPr>
            <a:picLocks noChangeAspect="1" noChangeArrowheads="1"/>
          </p:cNvPicPr>
          <p:nvPr/>
        </p:nvPicPr>
        <p:blipFill>
          <a:blip r:embed="rId5" cstate="print"/>
          <a:srcRect/>
          <a:stretch>
            <a:fillRect/>
          </a:stretch>
        </p:blipFill>
        <p:spPr bwMode="auto">
          <a:xfrm flipH="1">
            <a:off x="3043336" y="2812482"/>
            <a:ext cx="1312763" cy="1211781"/>
          </a:xfrm>
          <a:prstGeom prst="rect">
            <a:avLst/>
          </a:prstGeom>
          <a:noFill/>
          <a:ln w="9525">
            <a:noFill/>
            <a:miter lim="800000"/>
            <a:headEnd/>
            <a:tailEnd/>
          </a:ln>
        </p:spPr>
      </p:pic>
      <p:pic>
        <p:nvPicPr>
          <p:cNvPr id="26" name="Picture 4" descr="C:\Users\shizhen.xie\Desktop\20130121105611342_easyicon_cn_128.png"/>
          <p:cNvPicPr>
            <a:picLocks noChangeAspect="1" noChangeArrowheads="1"/>
          </p:cNvPicPr>
          <p:nvPr/>
        </p:nvPicPr>
        <p:blipFill>
          <a:blip r:embed="rId6" cstate="print"/>
          <a:srcRect/>
          <a:stretch>
            <a:fillRect/>
          </a:stretch>
        </p:blipFill>
        <p:spPr bwMode="auto">
          <a:xfrm>
            <a:off x="758975" y="2812482"/>
            <a:ext cx="1148668" cy="1211781"/>
          </a:xfrm>
          <a:prstGeom prst="rect">
            <a:avLst/>
          </a:prstGeom>
          <a:noFill/>
          <a:ln w="9525">
            <a:noFill/>
            <a:miter lim="800000"/>
            <a:headEnd/>
            <a:tailEnd/>
          </a:ln>
        </p:spPr>
      </p:pic>
      <p:pic>
        <p:nvPicPr>
          <p:cNvPr id="27" name="图片 26"/>
          <p:cNvPicPr>
            <a:picLocks noChangeAspect="1"/>
          </p:cNvPicPr>
          <p:nvPr/>
        </p:nvPicPr>
        <p:blipFill>
          <a:blip r:embed="rId7"/>
          <a:stretch>
            <a:fillRect/>
          </a:stretch>
        </p:blipFill>
        <p:spPr>
          <a:xfrm>
            <a:off x="1092705" y="4114002"/>
            <a:ext cx="1013170" cy="668705"/>
          </a:xfrm>
          <a:prstGeom prst="rect">
            <a:avLst/>
          </a:prstGeom>
        </p:spPr>
      </p:pic>
      <p:pic>
        <p:nvPicPr>
          <p:cNvPr id="28" name="图片 27"/>
          <p:cNvPicPr>
            <a:picLocks noChangeAspect="1"/>
          </p:cNvPicPr>
          <p:nvPr/>
        </p:nvPicPr>
        <p:blipFill>
          <a:blip r:embed="rId8"/>
          <a:stretch>
            <a:fillRect/>
          </a:stretch>
        </p:blipFill>
        <p:spPr>
          <a:xfrm>
            <a:off x="1092705" y="4919135"/>
            <a:ext cx="1013169" cy="680235"/>
          </a:xfrm>
          <a:prstGeom prst="rect">
            <a:avLst/>
          </a:prstGeom>
        </p:spPr>
      </p:pic>
      <p:pic>
        <p:nvPicPr>
          <p:cNvPr id="29" name="图片 28"/>
          <p:cNvPicPr>
            <a:picLocks noChangeAspect="1"/>
          </p:cNvPicPr>
          <p:nvPr/>
        </p:nvPicPr>
        <p:blipFill>
          <a:blip r:embed="rId9"/>
          <a:stretch>
            <a:fillRect/>
          </a:stretch>
        </p:blipFill>
        <p:spPr>
          <a:xfrm>
            <a:off x="1092705" y="5735799"/>
            <a:ext cx="1013169" cy="6802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：港澳一日游游客来源分析</a:t>
            </a:r>
          </a:p>
        </p:txBody>
      </p:sp>
      <p:sp>
        <p:nvSpPr>
          <p:cNvPr id="12" name="矩形 11"/>
          <p:cNvSpPr/>
          <p:nvPr/>
        </p:nvSpPr>
        <p:spPr>
          <a:xfrm>
            <a:off x="364161" y="750809"/>
            <a:ext cx="1093478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经深圳前往港澳一日游游客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北京、上海为主。广东省内游客主要来自广州、东莞、佛山、惠州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、江门。</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14</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7" name="矩形 6"/>
          <p:cNvSpPr/>
          <p:nvPr/>
        </p:nvSpPr>
        <p:spPr>
          <a:xfrm>
            <a:off x="4335822" y="2688848"/>
            <a:ext cx="193481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82.7</a:t>
            </a:r>
            <a:r>
              <a:rPr lang="en-US" altLang="zh-CN" dirty="0">
                <a:solidFill>
                  <a:schemeClr val="bg1"/>
                </a:solidFill>
                <a:latin typeface="黑体" panose="02010609060101010101" pitchFamily="49" charset="-122"/>
                <a:ea typeface="黑体" panose="02010609060101010101" pitchFamily="49" charset="-122"/>
              </a:rPr>
              <a:t>%</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1.3%</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辽宁	</a:t>
            </a:r>
            <a:r>
              <a:rPr lang="en-US" altLang="zh-CN" dirty="0" smtClean="0">
                <a:solidFill>
                  <a:schemeClr val="bg1"/>
                </a:solidFill>
                <a:latin typeface="黑体" panose="02010609060101010101" pitchFamily="49" charset="-122"/>
                <a:ea typeface="黑体" panose="02010609060101010101" pitchFamily="49" charset="-122"/>
              </a:rPr>
              <a:t>0.9%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福建	</a:t>
            </a:r>
            <a:r>
              <a:rPr lang="en-US" altLang="zh-CN" dirty="0" smtClean="0">
                <a:solidFill>
                  <a:schemeClr val="bg1"/>
                </a:solidFill>
                <a:latin typeface="黑体" panose="02010609060101010101" pitchFamily="49" charset="-122"/>
                <a:ea typeface="黑体" panose="02010609060101010101" pitchFamily="49" charset="-122"/>
              </a:rPr>
              <a:t>0.7%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广西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江苏	</a:t>
            </a:r>
            <a:r>
              <a:rPr lang="en-US" altLang="zh-CN" dirty="0" smtClean="0">
                <a:solidFill>
                  <a:schemeClr val="bg1"/>
                </a:solidFill>
                <a:latin typeface="黑体" panose="02010609060101010101" pitchFamily="49" charset="-122"/>
                <a:ea typeface="黑体" panose="02010609060101010101" pitchFamily="49" charset="-122"/>
              </a:rPr>
              <a:t>0.7%</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0462260" y="2702560"/>
            <a:ext cx="1795780"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50.7%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24.9%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9.1%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肇庆	</a:t>
            </a:r>
            <a:r>
              <a:rPr lang="en-US" altLang="zh-CN" dirty="0">
                <a:solidFill>
                  <a:schemeClr val="bg1"/>
                </a:solidFill>
                <a:latin typeface="黑体" panose="02010609060101010101" pitchFamily="49" charset="-122"/>
                <a:ea typeface="黑体" panose="02010609060101010101" pitchFamily="49" charset="-122"/>
              </a:rPr>
              <a:t>0.9%</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湛江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河源	</a:t>
            </a:r>
            <a:r>
              <a:rPr lang="en-US" altLang="zh-CN" dirty="0">
                <a:solidFill>
                  <a:schemeClr val="bg1"/>
                </a:solidFill>
                <a:latin typeface="黑体" panose="02010609060101010101" pitchFamily="49" charset="-122"/>
                <a:ea typeface="黑体" panose="02010609060101010101" pitchFamily="49" charset="-122"/>
              </a:rPr>
              <a:t>0.6%</a:t>
            </a:r>
          </a:p>
        </p:txBody>
      </p:sp>
      <p:pic>
        <p:nvPicPr>
          <p:cNvPr id="9" name="图片 8" descr="P2WTD}$24QWNK9436CID1_4"/>
          <p:cNvPicPr>
            <a:picLocks noChangeAspect="1"/>
          </p:cNvPicPr>
          <p:nvPr/>
        </p:nvPicPr>
        <p:blipFill>
          <a:blip r:embed="rId4"/>
          <a:stretch>
            <a:fillRect/>
          </a:stretch>
        </p:blipFill>
        <p:spPr>
          <a:xfrm>
            <a:off x="5965190" y="4845050"/>
            <a:ext cx="493395" cy="706120"/>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39" y="2702560"/>
            <a:ext cx="4240882" cy="286232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5190" y="2688848"/>
            <a:ext cx="4497070" cy="286232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3.2</a:t>
            </a:r>
            <a:r>
              <a:rPr lang="zh-CN" altLang="en-US" sz="2800" dirty="0">
                <a:solidFill>
                  <a:schemeClr val="tx1"/>
                </a:solidFill>
                <a:latin typeface="黑体" panose="02010609060101010101" pitchFamily="49" charset="-122"/>
                <a:ea typeface="黑体" panose="02010609060101010101" pitchFamily="49" charset="-122"/>
              </a:rPr>
              <a:t>：港澳一日游游客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4" y="637220"/>
            <a:ext cx="1094900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深圳前往港澳一日游的游客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94007" y="2445477"/>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709646" y="2445477"/>
            <a:ext cx="1148668" cy="1211781"/>
          </a:xfrm>
          <a:prstGeom prst="rect">
            <a:avLst/>
          </a:prstGeom>
          <a:noFill/>
          <a:ln w="9525">
            <a:noFill/>
            <a:miter lim="800000"/>
            <a:headEnd/>
            <a:tailEnd/>
          </a:ln>
        </p:spPr>
      </p:pic>
      <p:sp>
        <p:nvSpPr>
          <p:cNvPr id="11" name="文本框 10"/>
          <p:cNvSpPr txBox="1"/>
          <p:nvPr/>
        </p:nvSpPr>
        <p:spPr>
          <a:xfrm>
            <a:off x="1858314" y="3051367"/>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48%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414707" y="3051367"/>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52%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535393" y="4134174"/>
            <a:ext cx="1013170" cy="668705"/>
          </a:xfrm>
          <a:prstGeom prst="rect">
            <a:avLst/>
          </a:prstGeom>
        </p:spPr>
      </p:pic>
      <p:pic>
        <p:nvPicPr>
          <p:cNvPr id="17" name="图片 16"/>
          <p:cNvPicPr>
            <a:picLocks noChangeAspect="1"/>
          </p:cNvPicPr>
          <p:nvPr/>
        </p:nvPicPr>
        <p:blipFill>
          <a:blip r:embed="rId5"/>
          <a:stretch>
            <a:fillRect/>
          </a:stretch>
        </p:blipFill>
        <p:spPr>
          <a:xfrm>
            <a:off x="1535393" y="4932060"/>
            <a:ext cx="1013169" cy="680235"/>
          </a:xfrm>
          <a:prstGeom prst="rect">
            <a:avLst/>
          </a:prstGeom>
        </p:spPr>
      </p:pic>
      <p:sp>
        <p:nvSpPr>
          <p:cNvPr id="20" name="文本框 19"/>
          <p:cNvSpPr txBox="1"/>
          <p:nvPr/>
        </p:nvSpPr>
        <p:spPr>
          <a:xfrm>
            <a:off x="2785421" y="418782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1.2%</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785421" y="592293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其它</a:t>
            </a:r>
            <a:r>
              <a:rPr lang="en-US" altLang="zh-CN" sz="2000" dirty="0" smtClean="0">
                <a:solidFill>
                  <a:schemeClr val="bg1"/>
                </a:solidFill>
                <a:latin typeface="黑体" panose="02010609060101010101" pitchFamily="49" charset="-122"/>
                <a:ea typeface="黑体" panose="02010609060101010101" pitchFamily="49" charset="-122"/>
              </a:rPr>
              <a:t>98.5%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785421" y="507212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0.3%</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extLst>
              <p:ext uri="{D42A27DB-BD31-4B8C-83A1-F6EECF244321}">
                <p14:modId xmlns:p14="http://schemas.microsoft.com/office/powerpoint/2010/main" val="3372648435"/>
              </p:ext>
            </p:extLst>
          </p:nvPr>
        </p:nvGraphicFramePr>
        <p:xfrm>
          <a:off x="5920144" y="2488440"/>
          <a:ext cx="5691280" cy="3774928"/>
        </p:xfrm>
        <a:graphic>
          <a:graphicData uri="http://schemas.openxmlformats.org/drawingml/2006/chart">
            <c:chart xmlns:c="http://schemas.openxmlformats.org/drawingml/2006/chart" xmlns:r="http://schemas.openxmlformats.org/officeDocument/2006/relationships" r:id="rId6"/>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15</a:t>
            </a:fld>
            <a:endParaRPr lang="zh-CN" altLang="en-US" dirty="0"/>
          </a:p>
        </p:txBody>
      </p:sp>
      <p:pic>
        <p:nvPicPr>
          <p:cNvPr id="19" name="图片 18"/>
          <p:cNvPicPr>
            <a:picLocks noChangeAspect="1"/>
          </p:cNvPicPr>
          <p:nvPr/>
        </p:nvPicPr>
        <p:blipFill>
          <a:blip r:embed="rId7"/>
          <a:stretch>
            <a:fillRect/>
          </a:stretch>
        </p:blipFill>
        <p:spPr>
          <a:xfrm>
            <a:off x="10367319" y="62776"/>
            <a:ext cx="833521" cy="763300"/>
          </a:xfrm>
          <a:prstGeom prst="rect">
            <a:avLst/>
          </a:prstGeom>
        </p:spPr>
      </p:pic>
      <p:pic>
        <p:nvPicPr>
          <p:cNvPr id="23" name="图片 22"/>
          <p:cNvPicPr>
            <a:picLocks noChangeAspect="1"/>
          </p:cNvPicPr>
          <p:nvPr/>
        </p:nvPicPr>
        <p:blipFill>
          <a:blip r:embed="rId8"/>
          <a:stretch>
            <a:fillRect/>
          </a:stretch>
        </p:blipFill>
        <p:spPr>
          <a:xfrm>
            <a:off x="11200841" y="62776"/>
            <a:ext cx="890522" cy="761206"/>
          </a:xfrm>
          <a:prstGeom prst="rect">
            <a:avLst/>
          </a:prstGeom>
        </p:spPr>
      </p:pic>
      <p:sp>
        <p:nvSpPr>
          <p:cNvPr id="2" name="矩形 1"/>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4.1</a:t>
            </a:r>
            <a:r>
              <a:rPr lang="zh-CN" altLang="en-US" sz="2800" dirty="0">
                <a:solidFill>
                  <a:schemeClr val="tx1"/>
                </a:solidFill>
                <a:latin typeface="黑体" panose="02010609060101010101" pitchFamily="49" charset="-122"/>
                <a:ea typeface="黑体" panose="02010609060101010101" pitchFamily="49" charset="-122"/>
              </a:rPr>
              <a:t>：港澳过夜游游客来源分析</a:t>
            </a:r>
          </a:p>
        </p:txBody>
      </p:sp>
      <p:sp>
        <p:nvSpPr>
          <p:cNvPr id="12" name="矩形 11"/>
          <p:cNvSpPr/>
          <p:nvPr/>
        </p:nvSpPr>
        <p:spPr>
          <a:xfrm>
            <a:off x="589448" y="751620"/>
            <a:ext cx="1107256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经深圳前往港澳过夜游客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上海为主。广东省内游客主要来自广州、东莞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佛山、珠海、惠州为主</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16</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10" name="矩形 9"/>
          <p:cNvSpPr/>
          <p:nvPr/>
        </p:nvSpPr>
        <p:spPr>
          <a:xfrm>
            <a:off x="10393516" y="2764565"/>
            <a:ext cx="1749583"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45.3%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13.0%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6.6%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4.7%</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smtClean="0">
                <a:solidFill>
                  <a:schemeClr val="bg1"/>
                </a:solidFill>
                <a:latin typeface="黑体" panose="02010609060101010101" pitchFamily="49" charset="-122"/>
                <a:ea typeface="黑体" panose="02010609060101010101" pitchFamily="49" charset="-122"/>
              </a:rPr>
              <a:t>3.1%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2.4%</a:t>
            </a:r>
            <a:endParaRPr lang="en-US" altLang="zh-CN"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4358640" y="2764565"/>
            <a:ext cx="1900088"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50.3%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a:t>
            </a:r>
            <a:r>
              <a:rPr lang="en-US" altLang="zh-CN" dirty="0" smtClean="0">
                <a:solidFill>
                  <a:schemeClr val="bg1"/>
                </a:solidFill>
                <a:latin typeface="黑体" panose="02010609060101010101" pitchFamily="49" charset="-122"/>
                <a:ea typeface="黑体" panose="02010609060101010101" pitchFamily="49" charset="-122"/>
              </a:rPr>
              <a:t>.7</a:t>
            </a:r>
            <a:r>
              <a:rPr lang="en-US" altLang="zh-CN" dirty="0">
                <a:solidFill>
                  <a:schemeClr val="bg1"/>
                </a:solidFill>
                <a:latin typeface="黑体" panose="02010609060101010101" pitchFamily="49" charset="-122"/>
                <a:ea typeface="黑体" panose="02010609060101010101" pitchFamily="49" charset="-122"/>
              </a:rPr>
              <a:t>%</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湖北	</a:t>
            </a:r>
            <a:r>
              <a:rPr lang="en-US" altLang="zh-CN" dirty="0" smtClean="0">
                <a:solidFill>
                  <a:schemeClr val="bg1"/>
                </a:solidFill>
                <a:latin typeface="黑体" panose="02010609060101010101" pitchFamily="49" charset="-122"/>
                <a:ea typeface="黑体" panose="02010609060101010101" pitchFamily="49" charset="-122"/>
              </a:rPr>
              <a:t>5.0%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北京	</a:t>
            </a:r>
            <a:r>
              <a:rPr lang="en-US" altLang="zh-CN" dirty="0" smtClean="0">
                <a:solidFill>
                  <a:schemeClr val="bg1"/>
                </a:solidFill>
                <a:latin typeface="黑体" panose="02010609060101010101" pitchFamily="49" charset="-122"/>
                <a:ea typeface="黑体" panose="02010609060101010101" pitchFamily="49" charset="-122"/>
              </a:rPr>
              <a:t>4.7%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广西	</a:t>
            </a:r>
            <a:r>
              <a:rPr lang="en-US" altLang="zh-CN" dirty="0" smtClean="0">
                <a:solidFill>
                  <a:schemeClr val="bg1"/>
                </a:solidFill>
                <a:latin typeface="黑体" panose="02010609060101010101" pitchFamily="49" charset="-122"/>
                <a:ea typeface="黑体" panose="02010609060101010101" pitchFamily="49" charset="-122"/>
              </a:rPr>
              <a:t>2.6%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江苏	</a:t>
            </a:r>
            <a:r>
              <a:rPr lang="en-US" altLang="zh-CN" dirty="0" smtClean="0">
                <a:solidFill>
                  <a:schemeClr val="bg1"/>
                </a:solidFill>
                <a:latin typeface="黑体" panose="02010609060101010101" pitchFamily="49" charset="-122"/>
                <a:ea typeface="黑体" panose="02010609060101010101" pitchFamily="49" charset="-122"/>
              </a:rPr>
              <a:t>2.3%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2.1%</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9" name="图片 8" descr="(@(4H(UY1B[`WAD[1U`PQFH"/>
          <p:cNvPicPr>
            <a:picLocks noChangeAspect="1"/>
          </p:cNvPicPr>
          <p:nvPr/>
        </p:nvPicPr>
        <p:blipFill>
          <a:blip r:embed="rId4"/>
          <a:stretch>
            <a:fillRect/>
          </a:stretch>
        </p:blipFill>
        <p:spPr>
          <a:xfrm>
            <a:off x="6016625" y="4809490"/>
            <a:ext cx="608965" cy="816610"/>
          </a:xfrm>
          <a:prstGeom prst="rect">
            <a:avLst/>
          </a:prstGeom>
        </p:spPr>
      </p:pic>
      <p:pic>
        <p:nvPicPr>
          <p:cNvPr id="16" name="图片 15" descr="RNC]EI4`HI1C`)J1(WSA[7F"/>
          <p:cNvPicPr>
            <a:picLocks noChangeAspect="1"/>
          </p:cNvPicPr>
          <p:nvPr/>
        </p:nvPicPr>
        <p:blipFill>
          <a:blip r:embed="rId5"/>
          <a:stretch>
            <a:fillRect/>
          </a:stretch>
        </p:blipFill>
        <p:spPr>
          <a:xfrm>
            <a:off x="5964555" y="2764790"/>
            <a:ext cx="4499610" cy="2861945"/>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801" y="2764565"/>
            <a:ext cx="4147838" cy="286153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p>
        </p:txBody>
      </p:sp>
      <p:sp>
        <p:nvSpPr>
          <p:cNvPr id="7" name="矩形 6"/>
          <p:cNvSpPr/>
          <p:nvPr/>
        </p:nvSpPr>
        <p:spPr>
          <a:xfrm>
            <a:off x="562012" y="945569"/>
            <a:ext cx="10859445" cy="1200329"/>
          </a:xfrm>
          <a:prstGeom prst="rect">
            <a:avLst/>
          </a:prstGeom>
        </p:spPr>
        <p:txBody>
          <a:bodyPr wrap="square">
            <a:spAutoFit/>
          </a:bodyPr>
          <a:lstStyle/>
          <a:p>
            <a:pPr lvl="0" indent="355600" algn="just">
              <a:lnSpc>
                <a:spcPct val="20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经深圳前往港澳过夜游停留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天的游客占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15.5%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12.8%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21.8%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28.3%</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820345976"/>
              </p:ext>
            </p:extLst>
          </p:nvPr>
        </p:nvGraphicFramePr>
        <p:xfrm>
          <a:off x="6575255" y="2514516"/>
          <a:ext cx="5288004" cy="3763050"/>
        </p:xfrm>
        <a:graphic>
          <a:graphicData uri="http://schemas.openxmlformats.org/drawingml/2006/table">
            <a:tbl>
              <a:tblPr firstRow="1" bandRow="1">
                <a:tableStyleId>{7DF18680-E054-41AD-8BC1-D1AEF772440D}</a:tableStyleId>
              </a:tblPr>
              <a:tblGrid>
                <a:gridCol w="1185243"/>
                <a:gridCol w="4102761"/>
              </a:tblGrid>
              <a:tr h="627175">
                <a:tc>
                  <a:txBody>
                    <a:bodyPr/>
                    <a:lstStyle/>
                    <a:p>
                      <a:pPr algn="ctr"/>
                      <a:r>
                        <a:rPr lang="zh-CN" altLang="en-US" dirty="0">
                          <a:latin typeface="黑体" panose="02010609060101010101" pitchFamily="49" charset="-122"/>
                          <a:ea typeface="黑体" panose="02010609060101010101" pitchFamily="49" charset="-122"/>
                        </a:rPr>
                        <a:t>停留天数</a:t>
                      </a: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主要来源</a:t>
                      </a:r>
                      <a:r>
                        <a:rPr lang="zh-CN" altLang="en-US" dirty="0">
                          <a:latin typeface="黑体" panose="02010609060101010101" pitchFamily="49" charset="-122"/>
                          <a:ea typeface="黑体" panose="02010609060101010101" pitchFamily="49" charset="-122"/>
                        </a:rPr>
                        <a:t>省份</a:t>
                      </a:r>
                    </a:p>
                  </a:txBody>
                  <a:tcPr anchor="ctr"/>
                </a:tc>
              </a:tr>
              <a:tr h="627175">
                <a:tc>
                  <a:txBody>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70%</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3%</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2%</a:t>
                      </a:r>
                      <a:endParaRPr lang="en-US" altLang="zh-CN"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57%</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4%</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44%</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48%</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5</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44%</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6%</a:t>
                      </a:r>
                      <a:endParaRPr lang="zh-CN" altLang="en-US" dirty="0">
                        <a:latin typeface="黑体" panose="02010609060101010101" pitchFamily="49" charset="-122"/>
                        <a:ea typeface="黑体" panose="02010609060101010101" pitchFamily="49" charset="-122"/>
                      </a:endParaRPr>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17</a:t>
            </a:fld>
            <a:endParaRPr lang="zh-CN" altLang="en-US" dirty="0"/>
          </a:p>
        </p:txBody>
      </p:sp>
      <p:pic>
        <p:nvPicPr>
          <p:cNvPr id="8" name="图片 7"/>
          <p:cNvPicPr>
            <a:picLocks noChangeAspect="1"/>
          </p:cNvPicPr>
          <p:nvPr/>
        </p:nvPicPr>
        <p:blipFill>
          <a:blip r:embed="rId2"/>
          <a:stretch>
            <a:fillRect/>
          </a:stretch>
        </p:blipFill>
        <p:spPr>
          <a:xfrm>
            <a:off x="10367319" y="68954"/>
            <a:ext cx="833521" cy="763300"/>
          </a:xfrm>
          <a:prstGeom prst="rect">
            <a:avLst/>
          </a:prstGeom>
        </p:spPr>
      </p:pic>
      <p:pic>
        <p:nvPicPr>
          <p:cNvPr id="10" name="图片 9"/>
          <p:cNvPicPr>
            <a:picLocks noChangeAspect="1"/>
          </p:cNvPicPr>
          <p:nvPr/>
        </p:nvPicPr>
        <p:blipFill>
          <a:blip r:embed="rId3"/>
          <a:stretch>
            <a:fillRect/>
          </a:stretch>
        </p:blipFill>
        <p:spPr>
          <a:xfrm>
            <a:off x="11200841" y="68954"/>
            <a:ext cx="890522" cy="761206"/>
          </a:xfrm>
          <a:prstGeom prst="rect">
            <a:avLst/>
          </a:prstGeom>
        </p:spPr>
      </p:pic>
      <p:graphicFrame>
        <p:nvGraphicFramePr>
          <p:cNvPr id="11" name="图表 10"/>
          <p:cNvGraphicFramePr/>
          <p:nvPr>
            <p:extLst>
              <p:ext uri="{D42A27DB-BD31-4B8C-83A1-F6EECF244321}">
                <p14:modId xmlns:p14="http://schemas.microsoft.com/office/powerpoint/2010/main" val="1229575603"/>
              </p:ext>
            </p:extLst>
          </p:nvPr>
        </p:nvGraphicFramePr>
        <p:xfrm>
          <a:off x="488844" y="2552131"/>
          <a:ext cx="5683356" cy="374862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4.3</a:t>
            </a:r>
            <a:r>
              <a:rPr lang="zh-CN" altLang="en-US" sz="2800" dirty="0">
                <a:solidFill>
                  <a:schemeClr val="tx1"/>
                </a:solidFill>
                <a:latin typeface="黑体" panose="02010609060101010101" pitchFamily="49" charset="-122"/>
                <a:ea typeface="黑体" panose="02010609060101010101" pitchFamily="49" charset="-122"/>
              </a:rPr>
              <a:t>：港澳过夜游游客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487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3163405" y="2470713"/>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879044" y="2470713"/>
            <a:ext cx="1148668" cy="1211781"/>
          </a:xfrm>
          <a:prstGeom prst="rect">
            <a:avLst/>
          </a:prstGeom>
          <a:noFill/>
          <a:ln w="9525">
            <a:noFill/>
            <a:miter lim="800000"/>
            <a:headEnd/>
            <a:tailEnd/>
          </a:ln>
        </p:spPr>
      </p:pic>
      <p:sp>
        <p:nvSpPr>
          <p:cNvPr id="11" name="文本框 10"/>
          <p:cNvSpPr txBox="1"/>
          <p:nvPr/>
        </p:nvSpPr>
        <p:spPr>
          <a:xfrm>
            <a:off x="2027712" y="307660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48%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584105" y="307660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52%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654070" y="4054319"/>
            <a:ext cx="896974" cy="564884"/>
          </a:xfrm>
          <a:prstGeom prst="rect">
            <a:avLst/>
          </a:prstGeom>
        </p:spPr>
      </p:pic>
      <p:pic>
        <p:nvPicPr>
          <p:cNvPr id="15" name="图片 14"/>
          <p:cNvPicPr>
            <a:picLocks noChangeAspect="1"/>
          </p:cNvPicPr>
          <p:nvPr/>
        </p:nvPicPr>
        <p:blipFill>
          <a:blip r:embed="rId5"/>
          <a:stretch>
            <a:fillRect/>
          </a:stretch>
        </p:blipFill>
        <p:spPr>
          <a:xfrm>
            <a:off x="1654070" y="4755967"/>
            <a:ext cx="896973" cy="563945"/>
          </a:xfrm>
          <a:prstGeom prst="rect">
            <a:avLst/>
          </a:prstGeom>
        </p:spPr>
      </p:pic>
      <p:pic>
        <p:nvPicPr>
          <p:cNvPr id="17" name="图片 16"/>
          <p:cNvPicPr>
            <a:picLocks noChangeAspect="1"/>
          </p:cNvPicPr>
          <p:nvPr/>
        </p:nvPicPr>
        <p:blipFill>
          <a:blip r:embed="rId6"/>
          <a:stretch>
            <a:fillRect/>
          </a:stretch>
        </p:blipFill>
        <p:spPr>
          <a:xfrm>
            <a:off x="1649343" y="5456676"/>
            <a:ext cx="896973" cy="564225"/>
          </a:xfrm>
          <a:prstGeom prst="rect">
            <a:avLst/>
          </a:prstGeom>
        </p:spPr>
      </p:pic>
      <p:sp>
        <p:nvSpPr>
          <p:cNvPr id="20" name="文本框 19"/>
          <p:cNvSpPr txBox="1"/>
          <p:nvPr/>
        </p:nvSpPr>
        <p:spPr>
          <a:xfrm>
            <a:off x="2904098" y="410797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smtClean="0">
                <a:solidFill>
                  <a:schemeClr val="bg1"/>
                </a:solidFill>
                <a:latin typeface="黑体" panose="02010609060101010101" pitchFamily="49" charset="-122"/>
                <a:ea typeface="黑体" panose="02010609060101010101" pitchFamily="49" charset="-122"/>
              </a:rPr>
              <a:t>13.3</a:t>
            </a:r>
            <a:r>
              <a:rPr lang="en-US" altLang="zh-CN" sz="2000" dirty="0" smtClean="0">
                <a:solidFill>
                  <a:schemeClr val="bg1"/>
                </a:solidFill>
                <a:latin typeface="黑体" panose="02010609060101010101" pitchFamily="49" charset="-122"/>
                <a:ea typeface="黑体" panose="02010609060101010101" pitchFamily="49" charset="-122"/>
              </a:rPr>
              <a:t>%</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904098" y="4814357"/>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0.4%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904098" y="5520744"/>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4.1%</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extLst>
              <p:ext uri="{D42A27DB-BD31-4B8C-83A1-F6EECF244321}">
                <p14:modId xmlns:p14="http://schemas.microsoft.com/office/powerpoint/2010/main" val="794755267"/>
              </p:ext>
            </p:extLst>
          </p:nvPr>
        </p:nvGraphicFramePr>
        <p:xfrm>
          <a:off x="6317715" y="2198170"/>
          <a:ext cx="4466364" cy="3617132"/>
        </p:xfrm>
        <a:graphic>
          <a:graphicData uri="http://schemas.openxmlformats.org/drawingml/2006/chart">
            <c:chart xmlns:c="http://schemas.openxmlformats.org/drawingml/2006/chart" xmlns:r="http://schemas.openxmlformats.org/officeDocument/2006/relationships" r:id="rId7"/>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latin typeface="黑体" panose="02010609060101010101" pitchFamily="49" charset="-122"/>
                <a:ea typeface="黑体" panose="02010609060101010101" pitchFamily="49" charset="-122"/>
              </a:rPr>
              <a:t>18</a:t>
            </a:fld>
            <a:endParaRPr lang="zh-CN" altLang="en-US"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8"/>
          <a:stretch>
            <a:fillRect/>
          </a:stretch>
        </p:blipFill>
        <p:spPr>
          <a:xfrm>
            <a:off x="10367319" y="62776"/>
            <a:ext cx="833521" cy="763300"/>
          </a:xfrm>
          <a:prstGeom prst="rect">
            <a:avLst/>
          </a:prstGeom>
        </p:spPr>
      </p:pic>
      <p:pic>
        <p:nvPicPr>
          <p:cNvPr id="23" name="图片 22"/>
          <p:cNvPicPr>
            <a:picLocks noChangeAspect="1"/>
          </p:cNvPicPr>
          <p:nvPr/>
        </p:nvPicPr>
        <p:blipFill>
          <a:blip r:embed="rId9"/>
          <a:stretch>
            <a:fillRect/>
          </a:stretch>
        </p:blipFill>
        <p:spPr>
          <a:xfrm>
            <a:off x="11200841" y="62776"/>
            <a:ext cx="890522" cy="761206"/>
          </a:xfrm>
          <a:prstGeom prst="rect">
            <a:avLst/>
          </a:prstGeom>
        </p:spPr>
      </p:pic>
      <p:grpSp>
        <p:nvGrpSpPr>
          <p:cNvPr id="2" name="组合 1"/>
          <p:cNvGrpSpPr/>
          <p:nvPr/>
        </p:nvGrpSpPr>
        <p:grpSpPr>
          <a:xfrm>
            <a:off x="1647098" y="6157664"/>
            <a:ext cx="894492" cy="563811"/>
            <a:chOff x="1535393" y="5786651"/>
            <a:chExt cx="1013169" cy="634621"/>
          </a:xfrm>
        </p:grpSpPr>
        <p:sp>
          <p:nvSpPr>
            <p:cNvPr id="24" name="矩形 23"/>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grpSp>
      <p:sp>
        <p:nvSpPr>
          <p:cNvPr id="26" name="文本框 25"/>
          <p:cNvSpPr txBox="1"/>
          <p:nvPr/>
        </p:nvSpPr>
        <p:spPr>
          <a:xfrm>
            <a:off x="2904098" y="622713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其它</a:t>
            </a:r>
            <a:r>
              <a:rPr lang="en-US" altLang="zh-CN" sz="2000" dirty="0" smtClean="0">
                <a:solidFill>
                  <a:schemeClr val="bg1"/>
                </a:solidFill>
                <a:latin typeface="黑体" panose="02010609060101010101" pitchFamily="49" charset="-122"/>
                <a:ea typeface="黑体" panose="02010609060101010101" pitchFamily="49" charset="-122"/>
              </a:rPr>
              <a:t>82.2%</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热门景点分析</a:t>
            </a:r>
          </a:p>
        </p:txBody>
      </p:sp>
      <p:sp>
        <p:nvSpPr>
          <p:cNvPr id="20" name="矩形 19"/>
          <p:cNvSpPr/>
          <p:nvPr/>
        </p:nvSpPr>
        <p:spPr>
          <a:xfrm>
            <a:off x="464484" y="1116055"/>
            <a:ext cx="3855726" cy="4216539"/>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深圳游客游玩的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个主要景点及周边游玩人数情况如右图所示，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1824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建议节假日期间做好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上述景点道路安全保障、人流量控制工作，指导景区周边合理布局餐饮、停车、住宿等配套设施。</a:t>
            </a:r>
          </a:p>
        </p:txBody>
      </p:sp>
      <p:sp>
        <p:nvSpPr>
          <p:cNvPr id="5" name="灯片编号占位符 4"/>
          <p:cNvSpPr>
            <a:spLocks noGrp="1"/>
          </p:cNvSpPr>
          <p:nvPr>
            <p:ph type="sldNum" sz="quarter" idx="12"/>
          </p:nvPr>
        </p:nvSpPr>
        <p:spPr/>
        <p:txBody>
          <a:bodyPr/>
          <a:lstStyle/>
          <a:p>
            <a:fld id="{091724DE-F2C0-4355-A5F3-6327789F68F2}" type="slidenum">
              <a:rPr lang="zh-CN" altLang="en-US" smtClean="0"/>
              <a:t>19</a:t>
            </a:fld>
            <a:endParaRPr lang="zh-CN" altLang="en-US" dirty="0"/>
          </a:p>
        </p:txBody>
      </p:sp>
      <p:pic>
        <p:nvPicPr>
          <p:cNvPr id="15" name="图片 14"/>
          <p:cNvPicPr>
            <a:picLocks noChangeAspect="1"/>
          </p:cNvPicPr>
          <p:nvPr/>
        </p:nvPicPr>
        <p:blipFill>
          <a:blip r:embed="rId2"/>
          <a:stretch>
            <a:fillRect/>
          </a:stretch>
        </p:blipFill>
        <p:spPr>
          <a:xfrm>
            <a:off x="10367319" y="62776"/>
            <a:ext cx="833521" cy="763300"/>
          </a:xfrm>
          <a:prstGeom prst="rect">
            <a:avLst/>
          </a:prstGeom>
        </p:spPr>
      </p:pic>
      <p:pic>
        <p:nvPicPr>
          <p:cNvPr id="22" name="图片 21"/>
          <p:cNvPicPr>
            <a:picLocks noChangeAspect="1"/>
          </p:cNvPicPr>
          <p:nvPr/>
        </p:nvPicPr>
        <p:blipFill>
          <a:blip r:embed="rId3"/>
          <a:stretch>
            <a:fillRect/>
          </a:stretch>
        </p:blipFill>
        <p:spPr>
          <a:xfrm>
            <a:off x="11200841" y="62776"/>
            <a:ext cx="890522" cy="761206"/>
          </a:xfrm>
          <a:prstGeom prst="rect">
            <a:avLst/>
          </a:prstGeom>
        </p:spPr>
      </p:pic>
      <p:graphicFrame>
        <p:nvGraphicFramePr>
          <p:cNvPr id="21" name="图表 20"/>
          <p:cNvGraphicFramePr/>
          <p:nvPr>
            <p:extLst>
              <p:ext uri="{D42A27DB-BD31-4B8C-83A1-F6EECF244321}">
                <p14:modId xmlns:p14="http://schemas.microsoft.com/office/powerpoint/2010/main" val="530661353"/>
              </p:ext>
            </p:extLst>
          </p:nvPr>
        </p:nvGraphicFramePr>
        <p:xfrm>
          <a:off x="5053841" y="1345096"/>
          <a:ext cx="6480000" cy="5068956"/>
        </p:xfrm>
        <a:graphic>
          <a:graphicData uri="http://schemas.openxmlformats.org/drawingml/2006/chart">
            <c:chart xmlns:c="http://schemas.openxmlformats.org/drawingml/2006/chart" xmlns:r="http://schemas.openxmlformats.org/officeDocument/2006/relationships" r:id="rId4"/>
          </a:graphicData>
        </a:graphic>
      </p:graphicFrame>
      <p:sp>
        <p:nvSpPr>
          <p:cNvPr id="18" name="文本框 17"/>
          <p:cNvSpPr txBox="1"/>
          <p:nvPr/>
        </p:nvSpPr>
        <p:spPr>
          <a:xfrm>
            <a:off x="10212982" y="1603513"/>
            <a:ext cx="1142194" cy="276999"/>
          </a:xfrm>
          <a:prstGeom prst="rect">
            <a:avLst/>
          </a:prstGeom>
          <a:noFill/>
        </p:spPr>
        <p:txBody>
          <a:bodyPr wrap="square" rtlCol="0">
            <a:spAutoFit/>
          </a:bodyPr>
          <a:lstStyle/>
          <a:p>
            <a:r>
              <a:rPr lang="zh-CN" altLang="en-US" sz="1200" dirty="0">
                <a:solidFill>
                  <a:schemeClr val="bg1"/>
                </a:solidFill>
                <a:latin typeface="黑体" panose="02010609060101010101" pitchFamily="49" charset="-122"/>
                <a:ea typeface="黑体" panose="02010609060101010101" pitchFamily="49" charset="-122"/>
              </a:rPr>
              <a:t>单位：万人次</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背景</a:t>
            </a:r>
          </a:p>
        </p:txBody>
      </p:sp>
      <p:sp>
        <p:nvSpPr>
          <p:cNvPr id="2" name="矩形 1"/>
          <p:cNvSpPr/>
          <p:nvPr/>
        </p:nvSpPr>
        <p:spPr>
          <a:xfrm>
            <a:off x="1114660" y="1371296"/>
            <a:ext cx="9960159" cy="4909036"/>
          </a:xfrm>
          <a:prstGeom prst="rect">
            <a:avLst/>
          </a:prstGeom>
        </p:spPr>
        <p:txBody>
          <a:bodyPr wrap="square">
            <a:spAutoFit/>
          </a:bodyPr>
          <a:lstStyle/>
          <a:p>
            <a:pPr algn="just">
              <a:spcAft>
                <a:spcPts val="0"/>
              </a:spcAft>
            </a:pPr>
            <a:endParaRPr lang="zh-CN" altLang="zh-CN"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为深入贯彻党的十八大和十八届五中全会精神，认真贯彻落实《国家旅游局办公室关于印发“十三五”全国旅游信息化规划的通知》（旅办发〔</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号）和《广东省旅游局关于印发〈广东省旅游业发展“十三五”规划〉的通知》（粤旅办〔</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推动旅游业创新、协调、绿色、开放、共享发展，促进旅游业转型升级、提质增效，充分发挥旅游业的综合优势和带动作用，积极运用互联网推动旅游业产品业态创新、发展模式变革、服务效能提高，促使旅游产业各方愈加重视旅游信息化的发展，提高各类旅游突发事件应急处置能力和游客大数据分析能力，</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深圳文体旅游局与中国联通公司合作，利用联通用户基本信息及位置轨迹信息对</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外省市来深游客、深圳本地游客、经深圳游港澳游客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进行大数据分析，</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科学准确地反映深圳旅游市场发展的总体状况及来深游客的交通方式、停留时间等情况，掌握深圳旅游业的发展动态，为深圳市旅游监督管理局掌握游客群体性信息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规划深圳旅游市场发展提供数据支撑。</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t>2</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热门商圈分析</a:t>
            </a:r>
          </a:p>
        </p:txBody>
      </p:sp>
      <p:sp>
        <p:nvSpPr>
          <p:cNvPr id="7" name="矩形 6"/>
          <p:cNvSpPr/>
          <p:nvPr/>
        </p:nvSpPr>
        <p:spPr>
          <a:xfrm>
            <a:off x="437928"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p>
          <a:p>
            <a:pPr>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华强</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607</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811424"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人民</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505</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162248" y="4615280"/>
            <a:ext cx="2115375"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p>
          <a:p>
            <a:pPr lvl="0" indent="355600">
              <a:lnSpc>
                <a:spcPct val="150000"/>
              </a:lnSpc>
            </a:pP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东门</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479</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399127"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深南</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257</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749952"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p>
          <a:p>
            <a:pPr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华侨</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城</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118</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7005" y="751620"/>
            <a:ext cx="10864406"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深圳游客游览的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个热门商圈中，华强北商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人次、人民南商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人次，东门商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人次，深南中商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人次，华侨城商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人次，建议与工商部门协同做好商圈的经营管理工作，保证商圈正常、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有序、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诚信经营，为游客提供良好的购物体验。</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灯片编号占位符 9"/>
          <p:cNvSpPr>
            <a:spLocks noGrp="1"/>
          </p:cNvSpPr>
          <p:nvPr>
            <p:ph type="sldNum" sz="quarter" idx="12"/>
          </p:nvPr>
        </p:nvSpPr>
        <p:spPr/>
        <p:txBody>
          <a:bodyPr/>
          <a:lstStyle/>
          <a:p>
            <a:fld id="{091724DE-F2C0-4355-A5F3-6327789F68F2}" type="slidenum">
              <a:rPr lang="zh-CN" altLang="en-US" smtClean="0"/>
              <a:t>20</a:t>
            </a:fld>
            <a:endParaRPr lang="zh-CN" altLang="en-US" dirty="0"/>
          </a:p>
        </p:txBody>
      </p:sp>
      <p:pic>
        <p:nvPicPr>
          <p:cNvPr id="15" name="图片 14"/>
          <p:cNvPicPr>
            <a:picLocks noChangeAspect="1"/>
          </p:cNvPicPr>
          <p:nvPr/>
        </p:nvPicPr>
        <p:blipFill>
          <a:blip r:embed="rId2"/>
          <a:stretch>
            <a:fillRect/>
          </a:stretch>
        </p:blipFill>
        <p:spPr>
          <a:xfrm>
            <a:off x="10367319" y="62776"/>
            <a:ext cx="833521" cy="763300"/>
          </a:xfrm>
          <a:prstGeom prst="rect">
            <a:avLst/>
          </a:prstGeom>
        </p:spPr>
      </p:pic>
      <p:pic>
        <p:nvPicPr>
          <p:cNvPr id="21" name="图片 20"/>
          <p:cNvPicPr>
            <a:picLocks noChangeAspect="1"/>
          </p:cNvPicPr>
          <p:nvPr/>
        </p:nvPicPr>
        <p:blipFill>
          <a:blip r:embed="rId3"/>
          <a:stretch>
            <a:fillRect/>
          </a:stretch>
        </p:blipFill>
        <p:spPr>
          <a:xfrm>
            <a:off x="11200841" y="62776"/>
            <a:ext cx="890522" cy="761206"/>
          </a:xfrm>
          <a:prstGeom prst="rect">
            <a:avLst/>
          </a:prstGeom>
        </p:spPr>
      </p:pic>
      <p:pic>
        <p:nvPicPr>
          <p:cNvPr id="14" name="图片 13"/>
          <p:cNvPicPr>
            <a:picLocks noChangeAspect="1"/>
          </p:cNvPicPr>
          <p:nvPr/>
        </p:nvPicPr>
        <p:blipFill>
          <a:blip r:embed="rId4"/>
          <a:stretch>
            <a:fillRect/>
          </a:stretch>
        </p:blipFill>
        <p:spPr>
          <a:xfrm>
            <a:off x="9732973" y="3291645"/>
            <a:ext cx="2067180" cy="1537134"/>
          </a:xfrm>
          <a:prstGeom prst="rect">
            <a:avLst/>
          </a:prstGeom>
        </p:spPr>
      </p:pic>
      <p:pic>
        <p:nvPicPr>
          <p:cNvPr id="23" name="图片 22"/>
          <p:cNvPicPr>
            <a:picLocks noChangeAspect="1"/>
          </p:cNvPicPr>
          <p:nvPr/>
        </p:nvPicPr>
        <p:blipFill>
          <a:blip r:embed="rId5"/>
          <a:stretch>
            <a:fillRect/>
          </a:stretch>
        </p:blipFill>
        <p:spPr>
          <a:xfrm>
            <a:off x="5115695" y="3291645"/>
            <a:ext cx="2113497" cy="1568246"/>
          </a:xfrm>
          <a:prstGeom prst="rect">
            <a:avLst/>
          </a:prstGeom>
        </p:spPr>
      </p:pic>
      <p:pic>
        <p:nvPicPr>
          <p:cNvPr id="24" name="图片 23"/>
          <p:cNvPicPr>
            <a:picLocks noChangeAspect="1"/>
          </p:cNvPicPr>
          <p:nvPr/>
        </p:nvPicPr>
        <p:blipFill>
          <a:blip r:embed="rId6"/>
          <a:stretch>
            <a:fillRect/>
          </a:stretch>
        </p:blipFill>
        <p:spPr>
          <a:xfrm>
            <a:off x="7467386" y="3291645"/>
            <a:ext cx="2027392" cy="1574612"/>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129" y="3291646"/>
            <a:ext cx="2212122" cy="1574612"/>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77755" y="3291646"/>
            <a:ext cx="2246298" cy="157461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热门旅游</a:t>
            </a:r>
            <a:r>
              <a:rPr lang="en-US" altLang="zh-CN" sz="2800" dirty="0">
                <a:solidFill>
                  <a:prstClr val="black"/>
                </a:solidFill>
                <a:latin typeface="黑体" panose="02010609060101010101" pitchFamily="49" charset="-122"/>
                <a:ea typeface="黑体" panose="02010609060101010101" pitchFamily="49" charset="-122"/>
              </a:rPr>
              <a:t>APP</a:t>
            </a:r>
            <a:r>
              <a:rPr lang="zh-CN" altLang="en-US" sz="2800" dirty="0">
                <a:solidFill>
                  <a:prstClr val="black"/>
                </a:solidFill>
                <a:latin typeface="黑体" panose="02010609060101010101" pitchFamily="49" charset="-122"/>
                <a:ea typeface="黑体" panose="02010609060101010101" pitchFamily="49" charset="-122"/>
              </a:rPr>
              <a:t>使用分析</a:t>
            </a:r>
          </a:p>
        </p:txBody>
      </p:sp>
      <p:sp>
        <p:nvSpPr>
          <p:cNvPr id="7" name="矩形 6"/>
          <p:cNvSpPr/>
          <p:nvPr/>
        </p:nvSpPr>
        <p:spPr>
          <a:xfrm>
            <a:off x="592217"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携程 </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943042"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p>
          <a:p>
            <a:pPr lvl="0" indent="90805">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去哪儿 </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13%</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234232" y="4140730"/>
            <a:ext cx="211537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同程旅游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7</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623506" y="4185504"/>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蚂蜂窝自由行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6</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630706" y="4185503"/>
            <a:ext cx="2306745" cy="1815882"/>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a:lnSpc>
                <a:spcPct val="150000"/>
              </a:lnSpc>
            </a:pPr>
            <a:r>
              <a:rPr lang="zh-CN" altLang="en-US"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  航</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旅纵横</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5%</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a:p>
            <a:pPr lvl="0">
              <a:lnSpc>
                <a:spcPct val="150000"/>
              </a:lnSpc>
            </a:pP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2217" y="1029785"/>
            <a:ext cx="10850445" cy="1200329"/>
          </a:xfrm>
          <a:prstGeom prst="rect">
            <a:avLst/>
          </a:prstGeom>
        </p:spPr>
        <p:txBody>
          <a:bodyPr wrap="square">
            <a:spAutoFit/>
          </a:bodyPr>
          <a:lstStyle/>
          <a:p>
            <a:pPr indent="355600" algn="just">
              <a:lnSpc>
                <a:spcPct val="200000"/>
              </a:lnSpc>
            </a:pPr>
            <a:r>
              <a:rPr lang="en-US" altLang="zh-CN" sz="1600" kern="100" dirty="0">
                <a:solidFill>
                  <a:schemeClr val="bg1"/>
                </a:solidFill>
                <a:latin typeface="Calibri" panose="020F0502020204030204" pitchFamily="34" charset="0"/>
                <a:cs typeface="Times New Roman" panose="02020603050405020304" pitchFamily="18" charset="0"/>
              </a:rPr>
              <a:t> </a:t>
            </a:r>
            <a:r>
              <a:rPr lang="en-US" altLang="zh-CN" sz="1600" kern="100" dirty="0" smtClean="0">
                <a:solidFill>
                  <a:schemeClr val="bg1"/>
                </a:solidFill>
                <a:latin typeface="Calibri" panose="020F0502020204030204" pitchFamily="34" charset="0"/>
                <a:cs typeface="Times New Roman" panose="02020603050405020304" pitchFamily="18" charset="0"/>
              </a:rPr>
              <a:t> </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游客使用的热门旅游相关的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前五位依次是携程网、去哪网、同程旅游、蚂蜂窝自由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行、航</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纵横，建议</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发布旅游信息可选择此类主流</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进行推送，以便有效宣传及引导游客。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791732" y="2973461"/>
            <a:ext cx="1303022" cy="1237871"/>
          </a:xfrm>
          <a:prstGeom prst="rect">
            <a:avLst/>
          </a:prstGeom>
        </p:spPr>
      </p:pic>
      <p:pic>
        <p:nvPicPr>
          <p:cNvPr id="12" name="图片 11"/>
          <p:cNvPicPr>
            <a:picLocks noChangeAspect="1"/>
          </p:cNvPicPr>
          <p:nvPr/>
        </p:nvPicPr>
        <p:blipFill>
          <a:blip r:embed="rId3"/>
          <a:stretch>
            <a:fillRect/>
          </a:stretch>
        </p:blipFill>
        <p:spPr>
          <a:xfrm>
            <a:off x="3064741" y="2973461"/>
            <a:ext cx="1376166" cy="1291566"/>
          </a:xfrm>
          <a:prstGeom prst="rect">
            <a:avLst/>
          </a:prstGeom>
        </p:spPr>
      </p:pic>
      <p:sp>
        <p:nvSpPr>
          <p:cNvPr id="3" name="灯片编号占位符 2"/>
          <p:cNvSpPr>
            <a:spLocks noGrp="1"/>
          </p:cNvSpPr>
          <p:nvPr>
            <p:ph type="sldNum" sz="quarter" idx="12"/>
          </p:nvPr>
        </p:nvSpPr>
        <p:spPr/>
        <p:txBody>
          <a:bodyPr/>
          <a:lstStyle/>
          <a:p>
            <a:fld id="{091724DE-F2C0-4355-A5F3-6327789F68F2}" type="slidenum">
              <a:rPr lang="zh-CN" altLang="en-US" smtClean="0"/>
              <a:t>21</a:t>
            </a:fld>
            <a:endParaRPr lang="zh-CN" altLang="en-US" dirty="0"/>
          </a:p>
        </p:txBody>
      </p:sp>
      <p:pic>
        <p:nvPicPr>
          <p:cNvPr id="16" name="图片 15"/>
          <p:cNvPicPr>
            <a:picLocks noChangeAspect="1"/>
          </p:cNvPicPr>
          <p:nvPr/>
        </p:nvPicPr>
        <p:blipFill>
          <a:blip r:embed="rId4"/>
          <a:stretch>
            <a:fillRect/>
          </a:stretch>
        </p:blipFill>
        <p:spPr>
          <a:xfrm>
            <a:off x="10367319" y="62776"/>
            <a:ext cx="833521" cy="763300"/>
          </a:xfrm>
          <a:prstGeom prst="rect">
            <a:avLst/>
          </a:prstGeom>
        </p:spPr>
      </p:pic>
      <p:pic>
        <p:nvPicPr>
          <p:cNvPr id="18" name="图片 17"/>
          <p:cNvPicPr>
            <a:picLocks noChangeAspect="1"/>
          </p:cNvPicPr>
          <p:nvPr/>
        </p:nvPicPr>
        <p:blipFill>
          <a:blip r:embed="rId5"/>
          <a:stretch>
            <a:fillRect/>
          </a:stretch>
        </p:blipFill>
        <p:spPr>
          <a:xfrm>
            <a:off x="11200841" y="62776"/>
            <a:ext cx="890522" cy="761206"/>
          </a:xfrm>
          <a:prstGeom prst="rect">
            <a:avLst/>
          </a:prstGeom>
        </p:spPr>
      </p:pic>
      <p:pic>
        <p:nvPicPr>
          <p:cNvPr id="5" name="图片 4"/>
          <p:cNvPicPr>
            <a:picLocks noChangeAspect="1"/>
          </p:cNvPicPr>
          <p:nvPr/>
        </p:nvPicPr>
        <p:blipFill>
          <a:blip r:embed="rId6"/>
          <a:stretch>
            <a:fillRect/>
          </a:stretch>
        </p:blipFill>
        <p:spPr>
          <a:xfrm>
            <a:off x="7801375" y="2973461"/>
            <a:ext cx="1386142" cy="1315958"/>
          </a:xfrm>
          <a:prstGeom prst="rect">
            <a:avLst/>
          </a:prstGeom>
        </p:spPr>
      </p:pic>
      <p:pic>
        <p:nvPicPr>
          <p:cNvPr id="6" name="图片 5"/>
          <p:cNvPicPr>
            <a:picLocks noChangeAspect="1"/>
          </p:cNvPicPr>
          <p:nvPr/>
        </p:nvPicPr>
        <p:blipFill>
          <a:blip r:embed="rId7"/>
          <a:stretch>
            <a:fillRect/>
          </a:stretch>
        </p:blipFill>
        <p:spPr>
          <a:xfrm>
            <a:off x="5410894" y="2973461"/>
            <a:ext cx="1384881" cy="1267518"/>
          </a:xfrm>
          <a:prstGeom prst="rect">
            <a:avLst/>
          </a:prstGeom>
        </p:spPr>
      </p:pic>
      <p:pic>
        <p:nvPicPr>
          <p:cNvPr id="10" name="图片 9"/>
          <p:cNvPicPr>
            <a:picLocks noChangeAspect="1"/>
          </p:cNvPicPr>
          <p:nvPr/>
        </p:nvPicPr>
        <p:blipFill>
          <a:blip r:embed="rId8"/>
          <a:stretch>
            <a:fillRect/>
          </a:stretch>
        </p:blipFill>
        <p:spPr>
          <a:xfrm>
            <a:off x="9854675" y="2973461"/>
            <a:ext cx="1297221" cy="129722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深圳国内游游客分析</a:t>
              </a: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B</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t>22</a:t>
            </a:fld>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深圳国内游游客日走势</a:t>
            </a:r>
          </a:p>
        </p:txBody>
      </p:sp>
      <p:sp>
        <p:nvSpPr>
          <p:cNvPr id="7" name="矩形 6"/>
          <p:cNvSpPr/>
          <p:nvPr/>
        </p:nvSpPr>
        <p:spPr>
          <a:xfrm>
            <a:off x="523461" y="1914948"/>
            <a:ext cx="3737113" cy="2862322"/>
          </a:xfrm>
          <a:prstGeom prst="rect">
            <a:avLst/>
          </a:prstGeom>
        </p:spPr>
        <p:txBody>
          <a:bodyPr wrap="square">
            <a:spAutoFit/>
          </a:bodyPr>
          <a:lstStyle/>
          <a:p>
            <a:pPr indent="355600" algn="just">
              <a:lnSpc>
                <a:spcPct val="200000"/>
              </a:lnSpc>
              <a:spcAft>
                <a:spcPts val="0"/>
              </a:spcAft>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从深圳出发到国内其它省市旅游的游客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1983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每日在外旅游的游客数量如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其中周末出行人数相对较多（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t>23</a:t>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2" name="图表 11"/>
          <p:cNvGraphicFramePr/>
          <p:nvPr>
            <p:extLst>
              <p:ext uri="{D42A27DB-BD31-4B8C-83A1-F6EECF244321}">
                <p14:modId xmlns:p14="http://schemas.microsoft.com/office/powerpoint/2010/main" val="3475113753"/>
              </p:ext>
            </p:extLst>
          </p:nvPr>
        </p:nvGraphicFramePr>
        <p:xfrm>
          <a:off x="4777408" y="1985196"/>
          <a:ext cx="6868693" cy="403985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深圳国内游游客停留天数分析</a:t>
            </a:r>
          </a:p>
        </p:txBody>
      </p:sp>
      <p:sp>
        <p:nvSpPr>
          <p:cNvPr id="7" name="矩形 6"/>
          <p:cNvSpPr/>
          <p:nvPr/>
        </p:nvSpPr>
        <p:spPr>
          <a:xfrm>
            <a:off x="658420" y="1737756"/>
            <a:ext cx="4059354"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出发到</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旅游的游客停留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天数总体分布：停留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24</a:t>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2" name="图表 11"/>
          <p:cNvGraphicFramePr/>
          <p:nvPr>
            <p:extLst>
              <p:ext uri="{D42A27DB-BD31-4B8C-83A1-F6EECF244321}">
                <p14:modId xmlns:p14="http://schemas.microsoft.com/office/powerpoint/2010/main" val="421021197"/>
              </p:ext>
            </p:extLst>
          </p:nvPr>
        </p:nvGraphicFramePr>
        <p:xfrm>
          <a:off x="5942405" y="1825021"/>
          <a:ext cx="4039795" cy="351882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：深圳出发国内</a:t>
            </a:r>
            <a:r>
              <a:rPr lang="zh-CN" altLang="en-US" sz="2800" dirty="0" smtClean="0">
                <a:solidFill>
                  <a:schemeClr val="tx1"/>
                </a:solidFill>
                <a:latin typeface="黑体" panose="02010609060101010101" pitchFamily="49" charset="-122"/>
                <a:ea typeface="黑体" panose="02010609060101010101" pitchFamily="49" charset="-122"/>
              </a:rPr>
              <a:t>一日游目的地</a:t>
            </a:r>
            <a:r>
              <a:rPr lang="zh-CN" altLang="en-US" sz="2800" dirty="0">
                <a:solidFill>
                  <a:schemeClr val="tx1"/>
                </a:solidFill>
                <a:latin typeface="黑体" panose="02010609060101010101" pitchFamily="49" charset="-122"/>
                <a:ea typeface="黑体" panose="02010609060101010101" pitchFamily="49" charset="-122"/>
              </a:rPr>
              <a:t>分析</a:t>
            </a:r>
          </a:p>
        </p:txBody>
      </p:sp>
      <p:sp>
        <p:nvSpPr>
          <p:cNvPr id="7" name="矩形 6"/>
          <p:cNvSpPr/>
          <p:nvPr/>
        </p:nvSpPr>
        <p:spPr>
          <a:xfrm>
            <a:off x="648288" y="824642"/>
            <a:ext cx="1089290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从深圳外出一日游的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游客去向前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湖南、广西、湖北、广东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广东省内去向东莞、广州、清远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、中山、惠州等</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城市较多。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9490" y="6356350"/>
            <a:ext cx="2743200" cy="365125"/>
          </a:xfrm>
        </p:spPr>
        <p:txBody>
          <a:bodyPr/>
          <a:lstStyle/>
          <a:p>
            <a:fld id="{091724DE-F2C0-4355-A5F3-6327789F68F2}" type="slidenum">
              <a:rPr lang="zh-CN" altLang="en-US" smtClean="0"/>
              <a:t>25</a:t>
            </a:fld>
            <a:endParaRPr lang="zh-CN" altLang="en-US" dirty="0"/>
          </a:p>
        </p:txBody>
      </p:sp>
      <p:pic>
        <p:nvPicPr>
          <p:cNvPr id="9" name="图片 8"/>
          <p:cNvPicPr>
            <a:picLocks noChangeAspect="1"/>
          </p:cNvPicPr>
          <p:nvPr/>
        </p:nvPicPr>
        <p:blipFill>
          <a:blip r:embed="rId2"/>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
        <p:nvSpPr>
          <p:cNvPr id="6" name="矩形 5"/>
          <p:cNvSpPr/>
          <p:nvPr/>
        </p:nvSpPr>
        <p:spPr>
          <a:xfrm>
            <a:off x="4257040" y="2651760"/>
            <a:ext cx="193481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8.6%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smtClean="0">
                <a:solidFill>
                  <a:schemeClr val="bg1"/>
                </a:solidFill>
                <a:latin typeface="黑体" panose="02010609060101010101" pitchFamily="49" charset="-122"/>
                <a:ea typeface="黑体" panose="02010609060101010101" pitchFamily="49" charset="-122"/>
              </a:rPr>
              <a:t>6.9%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6.5%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smtClean="0">
                <a:solidFill>
                  <a:schemeClr val="bg1"/>
                </a:solidFill>
                <a:latin typeface="黑体" panose="02010609060101010101" pitchFamily="49" charset="-122"/>
                <a:ea typeface="黑体" panose="02010609060101010101" pitchFamily="49" charset="-122"/>
              </a:rPr>
              <a:t>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贵州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安徽</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3.1%</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10200734" y="2651760"/>
            <a:ext cx="1833151"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广州	</a:t>
            </a:r>
            <a:r>
              <a:rPr lang="en-US" altLang="zh-CN" dirty="0" smtClean="0">
                <a:solidFill>
                  <a:schemeClr val="bg1"/>
                </a:solidFill>
                <a:latin typeface="黑体" panose="02010609060101010101" pitchFamily="49" charset="-122"/>
                <a:ea typeface="黑体" panose="02010609060101010101" pitchFamily="49" charset="-122"/>
              </a:rPr>
              <a:t>19.0%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17.0%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中山	</a:t>
            </a:r>
            <a:r>
              <a:rPr lang="en-US" altLang="zh-CN" dirty="0" smtClean="0">
                <a:solidFill>
                  <a:schemeClr val="bg1"/>
                </a:solidFill>
                <a:latin typeface="黑体" panose="02010609060101010101" pitchFamily="49" charset="-122"/>
                <a:ea typeface="黑体" panose="02010609060101010101" pitchFamily="49" charset="-122"/>
              </a:rPr>
              <a:t>12.0%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清远 </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8.6%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8.1%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佛山	</a:t>
            </a:r>
            <a:r>
              <a:rPr lang="en-US" altLang="zh-CN" dirty="0" smtClean="0">
                <a:solidFill>
                  <a:schemeClr val="bg1"/>
                </a:solidFill>
                <a:latin typeface="黑体" panose="02010609060101010101" pitchFamily="49" charset="-122"/>
                <a:ea typeface="黑体" panose="02010609060101010101" pitchFamily="49" charset="-122"/>
              </a:rPr>
              <a:t>7.6%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惠州	</a:t>
            </a:r>
            <a:r>
              <a:rPr lang="en-US" altLang="zh-CN" dirty="0" smtClean="0">
                <a:solidFill>
                  <a:schemeClr val="bg1"/>
                </a:solidFill>
                <a:latin typeface="黑体" panose="02010609060101010101" pitchFamily="49" charset="-122"/>
                <a:ea typeface="黑体" panose="02010609060101010101" pitchFamily="49" charset="-122"/>
              </a:rPr>
              <a:t>6.1%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韶关</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浮	</a:t>
            </a:r>
            <a:r>
              <a:rPr lang="en-US" altLang="zh-CN" dirty="0" smtClean="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梅州	</a:t>
            </a:r>
            <a:r>
              <a:rPr lang="en-US" altLang="zh-CN" dirty="0" smtClean="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163" y="2605454"/>
            <a:ext cx="4008877" cy="290634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8872" y="2599127"/>
            <a:ext cx="4155984" cy="291267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：国内一日游游客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6947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深圳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出发</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69.1%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出行交通工具</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以火车、汽车为主。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94618" y="2596736"/>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10257" y="2596736"/>
            <a:ext cx="1148668" cy="1211781"/>
          </a:xfrm>
          <a:prstGeom prst="rect">
            <a:avLst/>
          </a:prstGeom>
          <a:noFill/>
          <a:ln w="9525">
            <a:noFill/>
            <a:miter lim="800000"/>
            <a:headEnd/>
            <a:tailEnd/>
          </a:ln>
        </p:spPr>
      </p:pic>
      <p:sp>
        <p:nvSpPr>
          <p:cNvPr id="11" name="文本框 10"/>
          <p:cNvSpPr txBox="1"/>
          <p:nvPr/>
        </p:nvSpPr>
        <p:spPr>
          <a:xfrm>
            <a:off x="1758925" y="3202626"/>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34%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15318" y="3202626"/>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66%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26</a:t>
            </a:fld>
            <a:endParaRPr lang="zh-CN" altLang="en-US" dirty="0"/>
          </a:p>
        </p:txBody>
      </p:sp>
      <p:pic>
        <p:nvPicPr>
          <p:cNvPr id="19" name="图片 18"/>
          <p:cNvPicPr>
            <a:picLocks noChangeAspect="1"/>
          </p:cNvPicPr>
          <p:nvPr/>
        </p:nvPicPr>
        <p:blipFill>
          <a:blip r:embed="rId4"/>
          <a:stretch>
            <a:fillRect/>
          </a:stretch>
        </p:blipFill>
        <p:spPr>
          <a:xfrm>
            <a:off x="10367319" y="62776"/>
            <a:ext cx="833521" cy="763300"/>
          </a:xfrm>
          <a:prstGeom prst="rect">
            <a:avLst/>
          </a:prstGeom>
        </p:spPr>
      </p:pic>
      <p:pic>
        <p:nvPicPr>
          <p:cNvPr id="23" name="图片 22"/>
          <p:cNvPicPr>
            <a:picLocks noChangeAspect="1"/>
          </p:cNvPicPr>
          <p:nvPr/>
        </p:nvPicPr>
        <p:blipFill>
          <a:blip r:embed="rId5"/>
          <a:stretch>
            <a:fillRect/>
          </a:stretch>
        </p:blipFill>
        <p:spPr>
          <a:xfrm>
            <a:off x="11200841" y="62776"/>
            <a:ext cx="890522" cy="761206"/>
          </a:xfrm>
          <a:prstGeom prst="rect">
            <a:avLst/>
          </a:prstGeom>
        </p:spPr>
      </p:pic>
      <p:pic>
        <p:nvPicPr>
          <p:cNvPr id="15" name="图片 14"/>
          <p:cNvPicPr>
            <a:picLocks noChangeAspect="1"/>
          </p:cNvPicPr>
          <p:nvPr/>
        </p:nvPicPr>
        <p:blipFill>
          <a:blip r:embed="rId6"/>
          <a:stretch>
            <a:fillRect/>
          </a:stretch>
        </p:blipFill>
        <p:spPr>
          <a:xfrm>
            <a:off x="1239088" y="4037489"/>
            <a:ext cx="1013170" cy="668705"/>
          </a:xfrm>
          <a:prstGeom prst="rect">
            <a:avLst/>
          </a:prstGeom>
        </p:spPr>
      </p:pic>
      <p:pic>
        <p:nvPicPr>
          <p:cNvPr id="17" name="图片 16"/>
          <p:cNvPicPr>
            <a:picLocks noChangeAspect="1"/>
          </p:cNvPicPr>
          <p:nvPr/>
        </p:nvPicPr>
        <p:blipFill>
          <a:blip r:embed="rId7"/>
          <a:stretch>
            <a:fillRect/>
          </a:stretch>
        </p:blipFill>
        <p:spPr>
          <a:xfrm>
            <a:off x="1239088" y="4816015"/>
            <a:ext cx="1013169" cy="680235"/>
          </a:xfrm>
          <a:prstGeom prst="rect">
            <a:avLst/>
          </a:prstGeom>
        </p:spPr>
      </p:pic>
      <p:pic>
        <p:nvPicPr>
          <p:cNvPr id="20" name="图片 19"/>
          <p:cNvPicPr>
            <a:picLocks noChangeAspect="1"/>
          </p:cNvPicPr>
          <p:nvPr/>
        </p:nvPicPr>
        <p:blipFill>
          <a:blip r:embed="rId8"/>
          <a:stretch>
            <a:fillRect/>
          </a:stretch>
        </p:blipFill>
        <p:spPr>
          <a:xfrm>
            <a:off x="1239088" y="5614381"/>
            <a:ext cx="1013169" cy="680235"/>
          </a:xfrm>
          <a:prstGeom prst="rect">
            <a:avLst/>
          </a:prstGeom>
        </p:spPr>
      </p:pic>
      <p:sp>
        <p:nvSpPr>
          <p:cNvPr id="21" name="文本框 20"/>
          <p:cNvSpPr txBox="1"/>
          <p:nvPr/>
        </p:nvSpPr>
        <p:spPr>
          <a:xfrm>
            <a:off x="2489116" y="4091141"/>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23.7%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89116" y="4956077"/>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2.4%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489116" y="5754443"/>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73.8%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5" name="文本框 2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注：出行交通工具抽样出行省内用户，省外用户无数据</a:t>
            </a:r>
          </a:p>
        </p:txBody>
      </p:sp>
      <p:graphicFrame>
        <p:nvGraphicFramePr>
          <p:cNvPr id="9" name="图表 8"/>
          <p:cNvGraphicFramePr/>
          <p:nvPr>
            <p:extLst>
              <p:ext uri="{D42A27DB-BD31-4B8C-83A1-F6EECF244321}">
                <p14:modId xmlns:p14="http://schemas.microsoft.com/office/powerpoint/2010/main" val="1607682024"/>
              </p:ext>
            </p:extLst>
          </p:nvPr>
        </p:nvGraphicFramePr>
        <p:xfrm>
          <a:off x="6482241" y="2563122"/>
          <a:ext cx="4036367" cy="3731494"/>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：国内过夜游游客目的地分析</a:t>
            </a:r>
          </a:p>
        </p:txBody>
      </p:sp>
      <p:sp>
        <p:nvSpPr>
          <p:cNvPr id="12" name="矩形 11"/>
          <p:cNvSpPr/>
          <p:nvPr/>
        </p:nvSpPr>
        <p:spPr>
          <a:xfrm>
            <a:off x="544924" y="803427"/>
            <a:ext cx="11099632"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从深圳出发在国内停留过夜的游客目的地以湖南、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广西、湖北、广东、四川为主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，从深圳出发在广东省内停留过夜的游客目的地</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以广州、</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、珠海、佛山、东莞为主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610600" y="6373495"/>
            <a:ext cx="2743200" cy="365125"/>
          </a:xfrm>
        </p:spPr>
        <p:txBody>
          <a:bodyPr/>
          <a:lstStyle/>
          <a:p>
            <a:fld id="{091724DE-F2C0-4355-A5F3-6327789F68F2}" type="slidenum">
              <a:rPr lang="zh-CN" altLang="en-US" smtClean="0"/>
              <a:t>27</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7" name="矩形 6"/>
          <p:cNvSpPr/>
          <p:nvPr/>
        </p:nvSpPr>
        <p:spPr>
          <a:xfrm>
            <a:off x="4103370" y="2702560"/>
            <a:ext cx="1861930"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22.0</a:t>
            </a:r>
            <a:r>
              <a:rPr lang="en-US" altLang="zh-CN" dirty="0">
                <a:solidFill>
                  <a:schemeClr val="bg1"/>
                </a:solidFill>
                <a:latin typeface="黑体" panose="02010609060101010101" pitchFamily="49" charset="-122"/>
                <a:ea typeface="黑体" panose="02010609060101010101" pitchFamily="49" charset="-122"/>
              </a:rPr>
              <a:t>%</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10.6%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7.9%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7.6%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7.0%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smtClean="0">
                <a:solidFill>
                  <a:schemeClr val="bg1"/>
                </a:solidFill>
                <a:latin typeface="黑体" panose="02010609060101010101" pitchFamily="49" charset="-122"/>
                <a:ea typeface="黑体" panose="02010609060101010101" pitchFamily="49" charset="-122"/>
              </a:rPr>
              <a:t>6.9%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贵州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重庆</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2.8%</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0245090" y="2702560"/>
            <a:ext cx="1701745"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广州	</a:t>
            </a:r>
            <a:r>
              <a:rPr lang="en-US" altLang="zh-CN" dirty="0" smtClean="0">
                <a:solidFill>
                  <a:schemeClr val="bg1"/>
                </a:solidFill>
                <a:latin typeface="黑体" panose="02010609060101010101" pitchFamily="49" charset="-122"/>
                <a:ea typeface="黑体" panose="02010609060101010101" pitchFamily="49" charset="-122"/>
              </a:rPr>
              <a:t>16.5%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珠海	</a:t>
            </a:r>
            <a:r>
              <a:rPr lang="en-US" altLang="zh-CN" dirty="0" smtClean="0">
                <a:solidFill>
                  <a:schemeClr val="bg1"/>
                </a:solidFill>
                <a:latin typeface="黑体" panose="02010609060101010101" pitchFamily="49" charset="-122"/>
                <a:ea typeface="黑体" panose="02010609060101010101" pitchFamily="49" charset="-122"/>
              </a:rPr>
              <a:t>11.2%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佛山	</a:t>
            </a:r>
            <a:r>
              <a:rPr lang="en-US" altLang="zh-CN" dirty="0" smtClean="0">
                <a:solidFill>
                  <a:schemeClr val="bg1"/>
                </a:solidFill>
                <a:latin typeface="黑体" panose="02010609060101010101" pitchFamily="49" charset="-122"/>
                <a:ea typeface="黑体" panose="02010609060101010101" pitchFamily="49" charset="-122"/>
              </a:rPr>
              <a:t>10.6%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东莞	</a:t>
            </a:r>
            <a:r>
              <a:rPr lang="en-US" altLang="zh-CN" dirty="0" smtClean="0">
                <a:solidFill>
                  <a:schemeClr val="bg1"/>
                </a:solidFill>
                <a:latin typeface="黑体" panose="02010609060101010101" pitchFamily="49" charset="-122"/>
                <a:ea typeface="黑体" panose="02010609060101010101" pitchFamily="49" charset="-122"/>
              </a:rPr>
              <a:t>10.1%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韶关</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清</a:t>
            </a:r>
            <a:r>
              <a:rPr lang="zh-CN" altLang="en-US" dirty="0">
                <a:solidFill>
                  <a:schemeClr val="bg1"/>
                </a:solidFill>
                <a:latin typeface="黑体" panose="02010609060101010101" pitchFamily="49" charset="-122"/>
                <a:ea typeface="黑体" panose="02010609060101010101" pitchFamily="49" charset="-122"/>
              </a:rPr>
              <a:t>远	</a:t>
            </a:r>
            <a:r>
              <a:rPr lang="en-US" altLang="zh-CN" dirty="0" smtClean="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梅州	</a:t>
            </a:r>
            <a:r>
              <a:rPr lang="en-US" altLang="zh-CN" dirty="0" smtClean="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云浮	</a:t>
            </a:r>
            <a:r>
              <a:rPr lang="en-US" altLang="zh-CN" dirty="0" smtClean="0">
                <a:solidFill>
                  <a:schemeClr val="bg1"/>
                </a:solidFill>
                <a:latin typeface="黑体" panose="02010609060101010101" pitchFamily="49" charset="-122"/>
                <a:ea typeface="黑体" panose="02010609060101010101" pitchFamily="49" charset="-122"/>
              </a:rPr>
              <a:t>3.7%</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690" y="2702559"/>
            <a:ext cx="3916680" cy="2813051"/>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4879" y="2702559"/>
            <a:ext cx="4490211" cy="281305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9" y="-31109"/>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：国内过夜游游客停留天数分析</a:t>
            </a: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在国内过夜游客停留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，过夜游游客以湖南、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广西、湖北、广东较多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0" name="表格 29"/>
          <p:cNvGraphicFramePr>
            <a:graphicFrameLocks noGrp="1"/>
          </p:cNvGraphicFramePr>
          <p:nvPr>
            <p:extLst>
              <p:ext uri="{D42A27DB-BD31-4B8C-83A1-F6EECF244321}">
                <p14:modId xmlns:p14="http://schemas.microsoft.com/office/powerpoint/2010/main" val="441267358"/>
              </p:ext>
            </p:extLst>
          </p:nvPr>
        </p:nvGraphicFramePr>
        <p:xfrm>
          <a:off x="6301409" y="2547791"/>
          <a:ext cx="5637554" cy="3762174"/>
        </p:xfrm>
        <a:graphic>
          <a:graphicData uri="http://schemas.openxmlformats.org/drawingml/2006/table">
            <a:tbl>
              <a:tblPr firstRow="1" bandRow="1">
                <a:tableStyleId>{7DF18680-E054-41AD-8BC1-D1AEF772440D}</a:tableStyleId>
              </a:tblPr>
              <a:tblGrid>
                <a:gridCol w="1278166"/>
                <a:gridCol w="4359388"/>
              </a:tblGrid>
              <a:tr h="627029">
                <a:tc>
                  <a:txBody>
                    <a:bodyPr/>
                    <a:lstStyle/>
                    <a:p>
                      <a:r>
                        <a:rPr lang="zh-CN" altLang="en-US" dirty="0">
                          <a:latin typeface="黑体" panose="02010609060101010101" pitchFamily="49" charset="-122"/>
                          <a:ea typeface="黑体" panose="02010609060101010101" pitchFamily="49" charset="-122"/>
                        </a:rPr>
                        <a:t>停留天数</a:t>
                      </a: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主要去向</a:t>
                      </a:r>
                      <a:r>
                        <a:rPr lang="zh-CN" altLang="en-US" dirty="0">
                          <a:latin typeface="黑体" panose="02010609060101010101" pitchFamily="49" charset="-122"/>
                          <a:ea typeface="黑体" panose="02010609060101010101" pitchFamily="49" charset="-122"/>
                        </a:rPr>
                        <a:t>省份</a:t>
                      </a:r>
                    </a:p>
                  </a:txBody>
                  <a:tcPr anchor="ctr"/>
                </a:tc>
              </a:tr>
              <a:tr h="627029">
                <a:tc>
                  <a:txBody>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24%</a:t>
                      </a:r>
                      <a:r>
                        <a:rPr lang="zh-CN" altLang="en-US" dirty="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、河南</a:t>
                      </a:r>
                      <a:r>
                        <a:rPr lang="en-US" altLang="zh-CN" dirty="0" smtClean="0">
                          <a:latin typeface="黑体" panose="02010609060101010101" pitchFamily="49" charset="-122"/>
                          <a:ea typeface="黑体" panose="02010609060101010101" pitchFamily="49" charset="-122"/>
                        </a:rPr>
                        <a:t>8%</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22%</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、四川</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8%</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20%</a:t>
                      </a: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12%</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、四川</a:t>
                      </a:r>
                      <a:r>
                        <a:rPr lang="en-US" altLang="zh-CN" dirty="0" smtClean="0">
                          <a:latin typeface="黑体" panose="02010609060101010101" pitchFamily="49" charset="-122"/>
                          <a:ea typeface="黑体" panose="02010609060101010101" pitchFamily="49" charset="-122"/>
                        </a:rPr>
                        <a:t>7</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28%</a:t>
                      </a: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15%</a:t>
                      </a:r>
                      <a:r>
                        <a:rPr lang="zh-CN" altLang="en-US" dirty="0" smtClean="0">
                          <a:latin typeface="黑体" panose="02010609060101010101" pitchFamily="49" charset="-122"/>
                          <a:ea typeface="黑体" panose="02010609060101010101" pitchFamily="49" charset="-122"/>
                        </a:rPr>
                        <a:t>、重庆</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8%</a:t>
                      </a:r>
                      <a:endParaRPr lang="zh-CN" altLang="en-US" dirty="0">
                        <a:latin typeface="黑体" panose="02010609060101010101" pitchFamily="49" charset="-122"/>
                        <a:ea typeface="黑体" panose="02010609060101010101" pitchFamily="49" charset="-122"/>
                      </a:endParaRPr>
                    </a:p>
                  </a:txBody>
                  <a:tcPr anchor="ctr"/>
                </a:tc>
              </a:tr>
            </a:tbl>
          </a:graphicData>
        </a:graphic>
      </p:graphicFrame>
      <p:graphicFrame>
        <p:nvGraphicFramePr>
          <p:cNvPr id="8" name="图表 7"/>
          <p:cNvGraphicFramePr/>
          <p:nvPr>
            <p:extLst>
              <p:ext uri="{D42A27DB-BD31-4B8C-83A1-F6EECF244321}">
                <p14:modId xmlns:p14="http://schemas.microsoft.com/office/powerpoint/2010/main" val="3148510522"/>
              </p:ext>
            </p:extLst>
          </p:nvPr>
        </p:nvGraphicFramePr>
        <p:xfrm>
          <a:off x="488844" y="2552131"/>
          <a:ext cx="5640286" cy="3748623"/>
        </p:xfrm>
        <a:graphic>
          <a:graphicData uri="http://schemas.openxmlformats.org/drawingml/2006/chart">
            <c:chart xmlns:c="http://schemas.openxmlformats.org/drawingml/2006/chart" xmlns:r="http://schemas.openxmlformats.org/officeDocument/2006/relationships" r:id="rId3"/>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28</a:t>
            </a:fld>
            <a:endParaRPr lang="zh-CN" altLang="en-US" dirty="0"/>
          </a:p>
        </p:txBody>
      </p:sp>
      <p:pic>
        <p:nvPicPr>
          <p:cNvPr id="9" name="图片 8"/>
          <p:cNvPicPr>
            <a:picLocks noChangeAspect="1"/>
          </p:cNvPicPr>
          <p:nvPr/>
        </p:nvPicPr>
        <p:blipFill>
          <a:blip r:embed="rId4"/>
          <a:stretch>
            <a:fillRect/>
          </a:stretch>
        </p:blipFill>
        <p:spPr>
          <a:xfrm>
            <a:off x="10367319" y="62776"/>
            <a:ext cx="833521" cy="763300"/>
          </a:xfrm>
          <a:prstGeom prst="rect">
            <a:avLst/>
          </a:prstGeom>
        </p:spPr>
      </p:pic>
      <p:pic>
        <p:nvPicPr>
          <p:cNvPr id="10" name="图片 9"/>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：国内过夜游游客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98647"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；出行工具以仍火车、汽车为主。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42781" y="2349814"/>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58420" y="2349814"/>
            <a:ext cx="1148668" cy="1211781"/>
          </a:xfrm>
          <a:prstGeom prst="rect">
            <a:avLst/>
          </a:prstGeom>
          <a:noFill/>
          <a:ln w="9525">
            <a:noFill/>
            <a:miter lim="800000"/>
            <a:headEnd/>
            <a:tailEnd/>
          </a:ln>
        </p:spPr>
      </p:pic>
      <p:sp>
        <p:nvSpPr>
          <p:cNvPr id="11" name="文本框 10"/>
          <p:cNvSpPr txBox="1"/>
          <p:nvPr/>
        </p:nvSpPr>
        <p:spPr>
          <a:xfrm>
            <a:off x="1807088" y="2955704"/>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35%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63481" y="2955704"/>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65%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extLst>
              <p:ext uri="{D42A27DB-BD31-4B8C-83A1-F6EECF244321}">
                <p14:modId xmlns:p14="http://schemas.microsoft.com/office/powerpoint/2010/main" val="2649163943"/>
              </p:ext>
            </p:extLst>
          </p:nvPr>
        </p:nvGraphicFramePr>
        <p:xfrm>
          <a:off x="6481915" y="2433550"/>
          <a:ext cx="4257369"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29</a:t>
            </a:fld>
            <a:endParaRPr lang="zh-CN" altLang="en-US" dirty="0"/>
          </a:p>
        </p:txBody>
      </p:sp>
      <p:pic>
        <p:nvPicPr>
          <p:cNvPr id="19" name="图片 18"/>
          <p:cNvPicPr>
            <a:picLocks noChangeAspect="1"/>
          </p:cNvPicPr>
          <p:nvPr/>
        </p:nvPicPr>
        <p:blipFill>
          <a:blip r:embed="rId5"/>
          <a:stretch>
            <a:fillRect/>
          </a:stretch>
        </p:blipFill>
        <p:spPr>
          <a:xfrm>
            <a:off x="10367319" y="62776"/>
            <a:ext cx="833521" cy="763300"/>
          </a:xfrm>
          <a:prstGeom prst="rect">
            <a:avLst/>
          </a:prstGeom>
        </p:spPr>
      </p:pic>
      <p:pic>
        <p:nvPicPr>
          <p:cNvPr id="23" name="图片 22"/>
          <p:cNvPicPr>
            <a:picLocks noChangeAspect="1"/>
          </p:cNvPicPr>
          <p:nvPr/>
        </p:nvPicPr>
        <p:blipFill>
          <a:blip r:embed="rId6"/>
          <a:stretch>
            <a:fillRect/>
          </a:stretch>
        </p:blipFill>
        <p:spPr>
          <a:xfrm>
            <a:off x="11200841" y="62776"/>
            <a:ext cx="890522" cy="761206"/>
          </a:xfrm>
          <a:prstGeom prst="rect">
            <a:avLst/>
          </a:prstGeom>
        </p:spPr>
      </p:pic>
      <p:pic>
        <p:nvPicPr>
          <p:cNvPr id="15" name="图片 14"/>
          <p:cNvPicPr>
            <a:picLocks noChangeAspect="1"/>
          </p:cNvPicPr>
          <p:nvPr/>
        </p:nvPicPr>
        <p:blipFill>
          <a:blip r:embed="rId7"/>
          <a:stretch>
            <a:fillRect/>
          </a:stretch>
        </p:blipFill>
        <p:spPr>
          <a:xfrm>
            <a:off x="1239088" y="3891717"/>
            <a:ext cx="1013170" cy="668705"/>
          </a:xfrm>
          <a:prstGeom prst="rect">
            <a:avLst/>
          </a:prstGeom>
        </p:spPr>
      </p:pic>
      <p:pic>
        <p:nvPicPr>
          <p:cNvPr id="17" name="图片 16"/>
          <p:cNvPicPr>
            <a:picLocks noChangeAspect="1"/>
          </p:cNvPicPr>
          <p:nvPr/>
        </p:nvPicPr>
        <p:blipFill>
          <a:blip r:embed="rId8"/>
          <a:stretch>
            <a:fillRect/>
          </a:stretch>
        </p:blipFill>
        <p:spPr>
          <a:xfrm>
            <a:off x="1239088" y="4670243"/>
            <a:ext cx="1013169" cy="680235"/>
          </a:xfrm>
          <a:prstGeom prst="rect">
            <a:avLst/>
          </a:prstGeom>
        </p:spPr>
      </p:pic>
      <p:pic>
        <p:nvPicPr>
          <p:cNvPr id="20" name="图片 19"/>
          <p:cNvPicPr>
            <a:picLocks noChangeAspect="1"/>
          </p:cNvPicPr>
          <p:nvPr/>
        </p:nvPicPr>
        <p:blipFill>
          <a:blip r:embed="rId9"/>
          <a:stretch>
            <a:fillRect/>
          </a:stretch>
        </p:blipFill>
        <p:spPr>
          <a:xfrm>
            <a:off x="1239088" y="5528243"/>
            <a:ext cx="1013169" cy="680235"/>
          </a:xfrm>
          <a:prstGeom prst="rect">
            <a:avLst/>
          </a:prstGeom>
        </p:spPr>
      </p:pic>
      <p:sp>
        <p:nvSpPr>
          <p:cNvPr id="21" name="文本框 20"/>
          <p:cNvSpPr txBox="1"/>
          <p:nvPr/>
        </p:nvSpPr>
        <p:spPr>
          <a:xfrm>
            <a:off x="2489116" y="3945369"/>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a:solidFill>
                  <a:schemeClr val="bg1"/>
                </a:solidFill>
                <a:latin typeface="黑体" panose="02010609060101010101" pitchFamily="49" charset="-122"/>
                <a:ea typeface="黑体" panose="02010609060101010101" pitchFamily="49" charset="-122"/>
              </a:rPr>
              <a:t>4</a:t>
            </a:r>
            <a:r>
              <a:rPr lang="en-US" altLang="zh-CN" sz="2000" dirty="0" smtClean="0">
                <a:solidFill>
                  <a:schemeClr val="bg1"/>
                </a:solidFill>
                <a:latin typeface="黑体" panose="02010609060101010101" pitchFamily="49" charset="-122"/>
                <a:ea typeface="黑体" panose="02010609060101010101" pitchFamily="49" charset="-122"/>
              </a:rPr>
              <a:t>0.3%</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89116" y="4810305"/>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4.3%</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489116" y="5668305"/>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55.4%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注：出行交通工具抽样出行省内用户，省外用户无数据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国内游客深圳游分析</a:t>
              </a: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A</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p>
          </p:txBody>
        </p:sp>
        <p:sp>
          <p:nvSpPr>
            <p:cNvPr id="8" name="椭圆 7"/>
            <p:cNvSpPr/>
            <p:nvPr/>
          </p:nvSpPr>
          <p:spPr bwMode="auto">
            <a:xfrm>
              <a:off x="3543841" y="3056154"/>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B</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t>3</a:t>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dirty="0">
                  <a:solidFill>
                    <a:srgbClr val="FFFFFF"/>
                  </a:solidFill>
                  <a:ea typeface="楷体" panose="02010609060101010101" pitchFamily="49" charset="-122"/>
                  <a:cs typeface="Verdana" panose="020B0604030504040204" pitchFamily="34" charset="0"/>
                </a:rPr>
                <a:t>B</a:t>
              </a:r>
              <a:endParaRPr lang="zh-CN" altLang="en-US" sz="40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深圳出境游游客分析</a:t>
              </a: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C</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t>30</a:t>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a:t>
            </a:r>
            <a:r>
              <a:rPr lang="zh-CN" altLang="en-US" sz="2800" dirty="0" smtClean="0">
                <a:solidFill>
                  <a:schemeClr val="tx1"/>
                </a:solidFill>
                <a:latin typeface="黑体" panose="02010609060101010101" pitchFamily="49" charset="-122"/>
                <a:ea typeface="黑体" panose="02010609060101010101" pitchFamily="49" charset="-122"/>
              </a:rPr>
              <a:t>游客数量及走势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363210" y="1518872"/>
            <a:ext cx="3744964" cy="366254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深圳本地出境去国外和港澳旅游的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每日在境外的游客数量如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日出境游的</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数量较多，主要是去港澳的游客相对较多。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31</a:t>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extLst>
              <p:ext uri="{D42A27DB-BD31-4B8C-83A1-F6EECF244321}">
                <p14:modId xmlns:p14="http://schemas.microsoft.com/office/powerpoint/2010/main" val="918587362"/>
              </p:ext>
            </p:extLst>
          </p:nvPr>
        </p:nvGraphicFramePr>
        <p:xfrm>
          <a:off x="4565373" y="1822565"/>
          <a:ext cx="7010127" cy="40036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深圳出境游类型分布</a:t>
            </a:r>
          </a:p>
        </p:txBody>
      </p:sp>
      <p:sp>
        <p:nvSpPr>
          <p:cNvPr id="7" name="矩形 6"/>
          <p:cNvSpPr/>
          <p:nvPr/>
        </p:nvSpPr>
        <p:spPr>
          <a:xfrm>
            <a:off x="691806" y="1656602"/>
            <a:ext cx="3105937" cy="3108543"/>
          </a:xfrm>
          <a:prstGeom prst="rect">
            <a:avLst/>
          </a:prstGeom>
          <a:noFill/>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深圳出境游游客分布：港澳一日游游客占比为</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，港澳多日游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45.1%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。出境游仍以港澳一日游为主。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extLst>
              <p:ext uri="{D42A27DB-BD31-4B8C-83A1-F6EECF244321}">
                <p14:modId xmlns:p14="http://schemas.microsoft.com/office/powerpoint/2010/main" val="721153542"/>
              </p:ext>
            </p:extLst>
          </p:nvPr>
        </p:nvGraphicFramePr>
        <p:xfrm>
          <a:off x="5722374" y="1790055"/>
          <a:ext cx="4259826" cy="4139921"/>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32</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：港澳一日游游客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港澳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82926" y="3230317"/>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1078534" y="3230317"/>
            <a:ext cx="1148668" cy="1211781"/>
          </a:xfrm>
          <a:prstGeom prst="rect">
            <a:avLst/>
          </a:prstGeom>
          <a:noFill/>
          <a:ln w="9525">
            <a:noFill/>
            <a:miter lim="800000"/>
            <a:headEnd/>
            <a:tailEnd/>
          </a:ln>
        </p:spPr>
      </p:pic>
      <p:sp>
        <p:nvSpPr>
          <p:cNvPr id="11" name="文本框 10"/>
          <p:cNvSpPr txBox="1"/>
          <p:nvPr/>
        </p:nvSpPr>
        <p:spPr>
          <a:xfrm>
            <a:off x="1398941" y="444209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3469348" y="444209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extLst>
              <p:ext uri="{D42A27DB-BD31-4B8C-83A1-F6EECF244321}">
                <p14:modId xmlns:p14="http://schemas.microsoft.com/office/powerpoint/2010/main" val="1984051373"/>
              </p:ext>
            </p:extLst>
          </p:nvPr>
        </p:nvGraphicFramePr>
        <p:xfrm>
          <a:off x="6355758" y="2389796"/>
          <a:ext cx="4011561"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33</a:t>
            </a:fld>
            <a:endParaRPr lang="zh-CN" altLang="en-US" dirty="0"/>
          </a:p>
        </p:txBody>
      </p:sp>
      <p:pic>
        <p:nvPicPr>
          <p:cNvPr id="10" name="图片 9"/>
          <p:cNvPicPr>
            <a:picLocks noChangeAspect="1"/>
          </p:cNvPicPr>
          <p:nvPr/>
        </p:nvPicPr>
        <p:blipFill>
          <a:blip r:embed="rId5"/>
          <a:stretch>
            <a:fillRect/>
          </a:stretch>
        </p:blipFill>
        <p:spPr>
          <a:xfrm>
            <a:off x="10367319" y="62776"/>
            <a:ext cx="833521" cy="763300"/>
          </a:xfrm>
          <a:prstGeom prst="rect">
            <a:avLst/>
          </a:prstGeom>
        </p:spPr>
      </p:pic>
      <p:pic>
        <p:nvPicPr>
          <p:cNvPr id="12" name="图片 11"/>
          <p:cNvPicPr>
            <a:picLocks noChangeAspect="1"/>
          </p:cNvPicPr>
          <p:nvPr/>
        </p:nvPicPr>
        <p:blipFill>
          <a:blip r:embed="rId6"/>
          <a:stretch>
            <a:fillRect/>
          </a:stretch>
        </p:blipFill>
        <p:spPr>
          <a:xfrm>
            <a:off x="11200841" y="62776"/>
            <a:ext cx="890522" cy="7612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：港澳过夜游游客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13675" y="2926980"/>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933504" y="2926980"/>
            <a:ext cx="1148668" cy="1211781"/>
          </a:xfrm>
          <a:prstGeom prst="rect">
            <a:avLst/>
          </a:prstGeom>
          <a:noFill/>
          <a:ln w="9525">
            <a:noFill/>
            <a:miter lim="800000"/>
            <a:headEnd/>
            <a:tailEnd/>
          </a:ln>
        </p:spPr>
      </p:pic>
      <p:sp>
        <p:nvSpPr>
          <p:cNvPr id="11" name="文本框 10"/>
          <p:cNvSpPr txBox="1"/>
          <p:nvPr/>
        </p:nvSpPr>
        <p:spPr>
          <a:xfrm>
            <a:off x="1234033" y="4255114"/>
            <a:ext cx="1027756" cy="46037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45%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3300097" y="4255113"/>
            <a:ext cx="1027756" cy="46037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55%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extLst>
              <p:ext uri="{D42A27DB-BD31-4B8C-83A1-F6EECF244321}">
                <p14:modId xmlns:p14="http://schemas.microsoft.com/office/powerpoint/2010/main" val="1513408954"/>
              </p:ext>
            </p:extLst>
          </p:nvPr>
        </p:nvGraphicFramePr>
        <p:xfrm>
          <a:off x="6243484" y="2198170"/>
          <a:ext cx="4019485"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34</a:t>
            </a:fld>
            <a:endParaRPr lang="zh-CN" altLang="en-US" dirty="0"/>
          </a:p>
        </p:txBody>
      </p:sp>
      <p:pic>
        <p:nvPicPr>
          <p:cNvPr id="10" name="图片 9"/>
          <p:cNvPicPr>
            <a:picLocks noChangeAspect="1"/>
          </p:cNvPicPr>
          <p:nvPr/>
        </p:nvPicPr>
        <p:blipFill>
          <a:blip r:embed="rId5"/>
          <a:stretch>
            <a:fillRect/>
          </a:stretch>
        </p:blipFill>
        <p:spPr>
          <a:xfrm>
            <a:off x="10367319" y="62776"/>
            <a:ext cx="833521" cy="763300"/>
          </a:xfrm>
          <a:prstGeom prst="rect">
            <a:avLst/>
          </a:prstGeom>
        </p:spPr>
      </p:pic>
      <p:pic>
        <p:nvPicPr>
          <p:cNvPr id="12" name="图片 11"/>
          <p:cNvPicPr>
            <a:picLocks noChangeAspect="1"/>
          </p:cNvPicPr>
          <p:nvPr/>
        </p:nvPicPr>
        <p:blipFill>
          <a:blip r:embed="rId6"/>
          <a:stretch>
            <a:fillRect/>
          </a:stretch>
        </p:blipFill>
        <p:spPr>
          <a:xfrm>
            <a:off x="11200841" y="62776"/>
            <a:ext cx="890522" cy="761206"/>
          </a:xfrm>
          <a:prstGeom prst="rect">
            <a:avLst/>
          </a:prstGeom>
        </p:spPr>
      </p:pic>
      <p:sp>
        <p:nvSpPr>
          <p:cNvPr id="18" name="矩形 17"/>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港澳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深圳前往港澳过夜的游客在港澳停留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。大部分游客以停留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extLst>
              <p:ext uri="{D42A27DB-BD31-4B8C-83A1-F6EECF244321}">
                <p14:modId xmlns:p14="http://schemas.microsoft.com/office/powerpoint/2010/main" val="2658713841"/>
              </p:ext>
            </p:extLst>
          </p:nvPr>
        </p:nvGraphicFramePr>
        <p:xfrm>
          <a:off x="2595393" y="2558955"/>
          <a:ext cx="7251412" cy="3797395"/>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35</a:t>
            </a:fld>
            <a:endParaRPr lang="zh-CN" altLang="en-US" dirty="0"/>
          </a:p>
        </p:txBody>
      </p:sp>
      <p:pic>
        <p:nvPicPr>
          <p:cNvPr id="10" name="图片 9"/>
          <p:cNvPicPr>
            <a:picLocks noChangeAspect="1"/>
          </p:cNvPicPr>
          <p:nvPr/>
        </p:nvPicPr>
        <p:blipFill>
          <a:blip r:embed="rId3"/>
          <a:stretch>
            <a:fillRect/>
          </a:stretch>
        </p:blipFill>
        <p:spPr>
          <a:xfrm>
            <a:off x="10367319" y="62776"/>
            <a:ext cx="833521" cy="763300"/>
          </a:xfrm>
          <a:prstGeom prst="rect">
            <a:avLst/>
          </a:prstGeom>
        </p:spPr>
      </p:pic>
      <p:pic>
        <p:nvPicPr>
          <p:cNvPr id="11" name="图片 10"/>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：出国游游客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157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出国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70.9%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795226" y="3113966"/>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1093961" y="3113965"/>
            <a:ext cx="1148668" cy="1211781"/>
          </a:xfrm>
          <a:prstGeom prst="rect">
            <a:avLst/>
          </a:prstGeom>
          <a:noFill/>
          <a:ln w="9525">
            <a:noFill/>
            <a:miter lim="800000"/>
            <a:headEnd/>
            <a:tailEnd/>
          </a:ln>
        </p:spPr>
      </p:pic>
      <p:sp>
        <p:nvSpPr>
          <p:cNvPr id="11" name="文本框 10"/>
          <p:cNvSpPr txBox="1"/>
          <p:nvPr/>
        </p:nvSpPr>
        <p:spPr>
          <a:xfrm>
            <a:off x="1420995" y="436596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44%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3261769" y="436596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56%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extLst>
              <p:ext uri="{D42A27DB-BD31-4B8C-83A1-F6EECF244321}">
                <p14:modId xmlns:p14="http://schemas.microsoft.com/office/powerpoint/2010/main" val="1110467472"/>
              </p:ext>
            </p:extLst>
          </p:nvPr>
        </p:nvGraphicFramePr>
        <p:xfrm>
          <a:off x="6433778" y="2383173"/>
          <a:ext cx="3933541" cy="3788174"/>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36</a:t>
            </a:fld>
            <a:endParaRPr lang="zh-CN" altLang="en-US" dirty="0"/>
          </a:p>
        </p:txBody>
      </p:sp>
      <p:pic>
        <p:nvPicPr>
          <p:cNvPr id="10" name="图片 9"/>
          <p:cNvPicPr>
            <a:picLocks noChangeAspect="1"/>
          </p:cNvPicPr>
          <p:nvPr/>
        </p:nvPicPr>
        <p:blipFill>
          <a:blip r:embed="rId5"/>
          <a:stretch>
            <a:fillRect/>
          </a:stretch>
        </p:blipFill>
        <p:spPr>
          <a:xfrm>
            <a:off x="10367319" y="62776"/>
            <a:ext cx="833521" cy="763300"/>
          </a:xfrm>
          <a:prstGeom prst="rect">
            <a:avLst/>
          </a:prstGeom>
        </p:spPr>
      </p:pic>
      <p:pic>
        <p:nvPicPr>
          <p:cNvPr id="12" name="图片 11"/>
          <p:cNvPicPr>
            <a:picLocks noChangeAspect="1"/>
          </p:cNvPicPr>
          <p:nvPr/>
        </p:nvPicPr>
        <p:blipFill>
          <a:blip r:embed="rId6"/>
          <a:stretch>
            <a:fillRect/>
          </a:stretch>
        </p:blipFill>
        <p:spPr>
          <a:xfrm>
            <a:off x="11200841" y="62776"/>
            <a:ext cx="890522" cy="7612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dirty="0">
                <a:solidFill>
                  <a:prstClr val="black"/>
                </a:solidFill>
                <a:latin typeface="黑体" panose="02010609060101010101" pitchFamily="49" charset="-122"/>
                <a:ea typeface="黑体" panose="02010609060101010101" pitchFamily="49" charset="-122"/>
              </a:rPr>
              <a:t>3.2</a:t>
            </a:r>
            <a:r>
              <a:rPr lang="zh-CN" altLang="en-US" sz="2800" dirty="0">
                <a:solidFill>
                  <a:prstClr val="black"/>
                </a:solidFill>
                <a:latin typeface="黑体" panose="02010609060101010101" pitchFamily="49" charset="-122"/>
                <a:ea typeface="黑体" panose="02010609060101010101" pitchFamily="49" charset="-122"/>
              </a:rPr>
              <a:t>：出国游目的地分析</a:t>
            </a:r>
          </a:p>
        </p:txBody>
      </p:sp>
      <p:graphicFrame>
        <p:nvGraphicFramePr>
          <p:cNvPr id="9" name="图表 8"/>
          <p:cNvGraphicFramePr/>
          <p:nvPr>
            <p:extLst>
              <p:ext uri="{D42A27DB-BD31-4B8C-83A1-F6EECF244321}">
                <p14:modId xmlns:p14="http://schemas.microsoft.com/office/powerpoint/2010/main" val="618757702"/>
              </p:ext>
            </p:extLst>
          </p:nvPr>
        </p:nvGraphicFramePr>
        <p:xfrm>
          <a:off x="4844955" y="1556747"/>
          <a:ext cx="6909578" cy="483852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77687" y="1369713"/>
            <a:ext cx="3998734" cy="449353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出国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游客去向国家依次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是：日本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万人次、泰国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加拿大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万人次、美国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人次、马来西亚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万人次、韩国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越南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万人次、新加坡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俄罗斯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、哈萨克斯坦</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、印度尼西亚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、挪威</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法国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人次、柬埔寨</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万人次、英国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万人次，以上</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共占出国游客的</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70.0%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37</a:t>
            </a:fld>
            <a:endParaRPr lang="zh-CN" altLang="en-US" dirty="0"/>
          </a:p>
        </p:txBody>
      </p:sp>
      <p:pic>
        <p:nvPicPr>
          <p:cNvPr id="6" name="图片 5"/>
          <p:cNvPicPr>
            <a:picLocks noChangeAspect="1"/>
          </p:cNvPicPr>
          <p:nvPr/>
        </p:nvPicPr>
        <p:blipFill>
          <a:blip r:embed="rId3"/>
          <a:stretch>
            <a:fillRect/>
          </a:stretch>
        </p:blipFill>
        <p:spPr>
          <a:xfrm>
            <a:off x="10367319" y="62776"/>
            <a:ext cx="833521" cy="763300"/>
          </a:xfrm>
          <a:prstGeom prst="rect">
            <a:avLst/>
          </a:prstGeom>
        </p:spPr>
      </p:pic>
      <p:pic>
        <p:nvPicPr>
          <p:cNvPr id="7" name="图片 6"/>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3.3</a:t>
            </a:r>
            <a:r>
              <a:rPr lang="zh-CN" altLang="en-US" sz="2800" dirty="0">
                <a:solidFill>
                  <a:schemeClr val="tx1"/>
                </a:solidFill>
                <a:latin typeface="黑体" panose="02010609060101010101" pitchFamily="49" charset="-122"/>
                <a:ea typeface="黑体" panose="02010609060101010101" pitchFamily="49" charset="-122"/>
              </a:rPr>
              <a:t>：出国游游客停留天数分析</a:t>
            </a:r>
          </a:p>
        </p:txBody>
      </p:sp>
      <p:sp>
        <p:nvSpPr>
          <p:cNvPr id="7" name="矩形 6"/>
          <p:cNvSpPr/>
          <p:nvPr/>
        </p:nvSpPr>
        <p:spPr>
          <a:xfrm>
            <a:off x="670130" y="1385102"/>
            <a:ext cx="4069795" cy="4462760"/>
          </a:xfrm>
          <a:prstGeom prst="rect">
            <a:avLst/>
          </a:prstGeom>
        </p:spPr>
        <p:txBody>
          <a:bodyPr wrap="square">
            <a:spAutoFit/>
          </a:bodyPr>
          <a:lstStyle/>
          <a:p>
            <a:pPr algn="just">
              <a:lnSpc>
                <a:spcPct val="200000"/>
              </a:lnSpc>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深圳出国游游客在</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境外各国停留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天数的特征：停留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。大部分游客在国外不同国家以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天以内的短期旅游为主，共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5" name="图表 4"/>
          <p:cNvGraphicFramePr/>
          <p:nvPr>
            <p:extLst>
              <p:ext uri="{D42A27DB-BD31-4B8C-83A1-F6EECF244321}">
                <p14:modId xmlns:p14="http://schemas.microsoft.com/office/powerpoint/2010/main" val="1974868159"/>
              </p:ext>
            </p:extLst>
          </p:nvPr>
        </p:nvGraphicFramePr>
        <p:xfrm>
          <a:off x="6312309" y="1887981"/>
          <a:ext cx="4220559" cy="3959881"/>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38</a:t>
            </a:fld>
            <a:endParaRPr lang="zh-CN" altLang="en-US" dirty="0"/>
          </a:p>
        </p:txBody>
      </p:sp>
      <p:pic>
        <p:nvPicPr>
          <p:cNvPr id="6" name="图片 5"/>
          <p:cNvPicPr>
            <a:picLocks noChangeAspect="1"/>
          </p:cNvPicPr>
          <p:nvPr/>
        </p:nvPicPr>
        <p:blipFill>
          <a:blip r:embed="rId3"/>
          <a:stretch>
            <a:fillRect/>
          </a:stretch>
        </p:blipFill>
        <p:spPr>
          <a:xfrm>
            <a:off x="10367319" y="62776"/>
            <a:ext cx="833521" cy="763300"/>
          </a:xfrm>
          <a:prstGeom prst="rect">
            <a:avLst/>
          </a:prstGeom>
        </p:spPr>
      </p:pic>
      <p:pic>
        <p:nvPicPr>
          <p:cNvPr id="8" name="图片 7"/>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1177"/>
            <a:ext cx="12189481" cy="346867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华文琥珀" panose="02010800040101010101" pitchFamily="2" charset="-122"/>
                <a:ea typeface="华文琥珀" panose="02010800040101010101" pitchFamily="2" charset="-122"/>
              </a:rPr>
              <a:t>谢谢观看</a:t>
            </a:r>
          </a:p>
        </p:txBody>
      </p:sp>
      <p:sp>
        <p:nvSpPr>
          <p:cNvPr id="3" name="灯片编号占位符 2"/>
          <p:cNvSpPr>
            <a:spLocks noGrp="1"/>
          </p:cNvSpPr>
          <p:nvPr>
            <p:ph type="sldNum" sz="quarter" idx="12"/>
          </p:nvPr>
        </p:nvSpPr>
        <p:spPr/>
        <p:txBody>
          <a:bodyPr/>
          <a:lstStyle/>
          <a:p>
            <a:fld id="{091724DE-F2C0-4355-A5F3-6327789F68F2}" type="slidenum">
              <a:rPr lang="zh-CN" altLang="en-US" smtClean="0"/>
              <a:t>39</a:t>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深圳接待</a:t>
            </a:r>
            <a:r>
              <a:rPr lang="zh-CN" altLang="en-US" sz="2800" dirty="0" smtClean="0">
                <a:solidFill>
                  <a:schemeClr val="tx1"/>
                </a:solidFill>
                <a:latin typeface="黑体" panose="02010609060101010101" pitchFamily="49" charset="-122"/>
                <a:ea typeface="黑体" panose="02010609060101010101" pitchFamily="49" charset="-122"/>
              </a:rPr>
              <a:t>游客数量</a:t>
            </a:r>
            <a:r>
              <a:rPr lang="zh-CN" altLang="en-US" sz="2800" dirty="0">
                <a:solidFill>
                  <a:schemeClr val="tx1"/>
                </a:solidFill>
                <a:latin typeface="黑体" panose="02010609060101010101" pitchFamily="49" charset="-122"/>
                <a:ea typeface="黑体" panose="02010609060101010101" pitchFamily="49" charset="-122"/>
              </a:rPr>
              <a:t>及走势</a:t>
            </a:r>
          </a:p>
        </p:txBody>
      </p:sp>
      <p:graphicFrame>
        <p:nvGraphicFramePr>
          <p:cNvPr id="6" name="图表 5"/>
          <p:cNvGraphicFramePr/>
          <p:nvPr>
            <p:extLst>
              <p:ext uri="{D42A27DB-BD31-4B8C-83A1-F6EECF244321}">
                <p14:modId xmlns:p14="http://schemas.microsoft.com/office/powerpoint/2010/main" val="3428059187"/>
              </p:ext>
            </p:extLst>
          </p:nvPr>
        </p:nvGraphicFramePr>
        <p:xfrm>
          <a:off x="1302045" y="2110749"/>
          <a:ext cx="9585389" cy="411970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470451" y="1119818"/>
            <a:ext cx="10966175" cy="1338828"/>
          </a:xfrm>
          <a:prstGeom prst="rect">
            <a:avLst/>
          </a:prstGeom>
        </p:spPr>
        <p:txBody>
          <a:bodyPr wrap="square">
            <a:spAutoFit/>
          </a:bodyPr>
          <a:lstStyle/>
          <a:p>
            <a:pPr indent="355600" algn="just">
              <a:lnSpc>
                <a:spcPct val="150000"/>
              </a:lnSpc>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月深圳接待国内游客共计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1369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，其中过</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夜游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994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人次，一日游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日（周六）、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日（周日）、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日（周一）、</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周二</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周三</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接待游客人数相对较多，每日游客数量如下图所示：</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t>4</a:t>
            </a:fld>
            <a:endParaRPr lang="zh-CN" altLang="en-US" dirty="0"/>
          </a:p>
        </p:txBody>
      </p:sp>
      <p:pic>
        <p:nvPicPr>
          <p:cNvPr id="8" name="图片 7"/>
          <p:cNvPicPr>
            <a:picLocks noChangeAspect="1"/>
          </p:cNvPicPr>
          <p:nvPr/>
        </p:nvPicPr>
        <p:blipFill>
          <a:blip r:embed="rId4"/>
          <a:stretch>
            <a:fillRect/>
          </a:stretch>
        </p:blipFill>
        <p:spPr>
          <a:xfrm>
            <a:off x="10367319" y="62776"/>
            <a:ext cx="833521" cy="763300"/>
          </a:xfrm>
          <a:prstGeom prst="rect">
            <a:avLst/>
          </a:prstGeom>
        </p:spPr>
      </p:pic>
      <p:pic>
        <p:nvPicPr>
          <p:cNvPr id="9" name="图片 8"/>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国内来深圳</a:t>
            </a:r>
            <a:r>
              <a:rPr lang="zh-CN" altLang="en-US" sz="2800" dirty="0" smtClean="0">
                <a:solidFill>
                  <a:schemeClr val="tx1"/>
                </a:solidFill>
                <a:latin typeface="黑体" panose="02010609060101010101" pitchFamily="49" charset="-122"/>
                <a:ea typeface="黑体" panose="02010609060101010101" pitchFamily="49" charset="-122"/>
              </a:rPr>
              <a:t>游客来源</a:t>
            </a:r>
            <a:r>
              <a:rPr lang="zh-CN" altLang="en-US" sz="2800" dirty="0">
                <a:solidFill>
                  <a:schemeClr val="tx1"/>
                </a:solidFill>
                <a:latin typeface="黑体" panose="02010609060101010101" pitchFamily="49" charset="-122"/>
                <a:ea typeface="黑体" panose="02010609060101010101" pitchFamily="49" charset="-122"/>
              </a:rPr>
              <a:t>省区分布</a:t>
            </a:r>
          </a:p>
        </p:txBody>
      </p:sp>
      <p:sp>
        <p:nvSpPr>
          <p:cNvPr id="7" name="矩形 6"/>
          <p:cNvSpPr/>
          <p:nvPr/>
        </p:nvSpPr>
        <p:spPr>
          <a:xfrm>
            <a:off x="263574" y="780330"/>
            <a:ext cx="1120362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月来深圳的游客来源前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省份是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38.3%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广东省内游客以广州、东莞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、佛山、惠州和汕头居多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7323" y="6329456"/>
            <a:ext cx="2743200" cy="365125"/>
          </a:xfrm>
        </p:spPr>
        <p:txBody>
          <a:bodyPr/>
          <a:lstStyle/>
          <a:p>
            <a:fld id="{091724DE-F2C0-4355-A5F3-6327789F68F2}" type="slidenum">
              <a:rPr lang="zh-CN" altLang="en-US" smtClean="0"/>
              <a:t>5</a:t>
            </a:fld>
            <a:endParaRPr lang="zh-CN" altLang="en-US" dirty="0"/>
          </a:p>
        </p:txBody>
      </p:sp>
      <p:pic>
        <p:nvPicPr>
          <p:cNvPr id="9" name="图片 8"/>
          <p:cNvPicPr>
            <a:picLocks noChangeAspect="1"/>
          </p:cNvPicPr>
          <p:nvPr/>
        </p:nvPicPr>
        <p:blipFill>
          <a:blip r:embed="rId2"/>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
        <p:nvSpPr>
          <p:cNvPr id="8" name="矩形 7"/>
          <p:cNvSpPr/>
          <p:nvPr/>
        </p:nvSpPr>
        <p:spPr>
          <a:xfrm>
            <a:off x="4258310" y="2822833"/>
            <a:ext cx="1848678"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38.3%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9.5%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6.4%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10288463" y="2847007"/>
            <a:ext cx="202095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40.6%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15.4%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佛山	</a:t>
            </a:r>
            <a:r>
              <a:rPr lang="en-US" altLang="zh-CN" dirty="0">
                <a:solidFill>
                  <a:schemeClr val="bg1"/>
                </a:solidFill>
                <a:latin typeface="黑体" panose="02010609060101010101" pitchFamily="49" charset="-122"/>
                <a:ea typeface="黑体" panose="02010609060101010101" pitchFamily="49" charset="-122"/>
              </a:rPr>
              <a:t>5.7%</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惠州	</a:t>
            </a:r>
            <a:r>
              <a:rPr lang="en-US" altLang="zh-CN" dirty="0">
                <a:solidFill>
                  <a:schemeClr val="bg1"/>
                </a:solidFill>
                <a:latin typeface="黑体" panose="02010609060101010101" pitchFamily="49" charset="-122"/>
                <a:ea typeface="黑体" panose="02010609060101010101" pitchFamily="49" charset="-122"/>
              </a:rPr>
              <a:t>5.5%</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4.0%</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3.2%</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smtClean="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2.6%</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574" y="2846328"/>
            <a:ext cx="3994737" cy="2838827"/>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385" y="2846328"/>
            <a:ext cx="4458132" cy="283882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来深圳游客总体特征分析</a:t>
            </a:r>
          </a:p>
        </p:txBody>
      </p:sp>
      <p:sp>
        <p:nvSpPr>
          <p:cNvPr id="7" name="矩形 6"/>
          <p:cNvSpPr/>
          <p:nvPr/>
        </p:nvSpPr>
        <p:spPr>
          <a:xfrm>
            <a:off x="290926" y="1066932"/>
            <a:ext cx="11293874" cy="1200329"/>
          </a:xfrm>
          <a:prstGeom prst="rect">
            <a:avLst/>
          </a:prstGeom>
        </p:spPr>
        <p:txBody>
          <a:bodyPr wrap="square">
            <a:spAutoFit/>
          </a:bodyPr>
          <a:lstStyle/>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来深圳的游客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，游客以壮盛年为主。</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32080" y="2956973"/>
            <a:ext cx="2786136" cy="2696339"/>
            <a:chOff x="3609204" y="3734797"/>
            <a:chExt cx="2624407" cy="2572190"/>
          </a:xfrm>
          <a:effectLst>
            <a:outerShdw blurRad="50800" dist="38100" dir="2700000" algn="tl" rotWithShape="0">
              <a:prstClr val="black">
                <a:alpha val="40000"/>
              </a:prstClr>
            </a:outerShdw>
          </a:effectLst>
        </p:grpSpPr>
        <p:grpSp>
          <p:nvGrpSpPr>
            <p:cNvPr id="5" name="组合 4"/>
            <p:cNvGrpSpPr/>
            <p:nvPr/>
          </p:nvGrpSpPr>
          <p:grpSpPr>
            <a:xfrm>
              <a:off x="3609204" y="3734797"/>
              <a:ext cx="2624407" cy="2572190"/>
              <a:chOff x="3609204" y="3734797"/>
              <a:chExt cx="2624407" cy="2572190"/>
            </a:xfrm>
          </p:grpSpPr>
          <p:sp>
            <p:nvSpPr>
              <p:cNvPr id="2" name="椭圆 1"/>
              <p:cNvSpPr/>
              <p:nvPr/>
            </p:nvSpPr>
            <p:spPr>
              <a:xfrm>
                <a:off x="3609204" y="3734797"/>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4744587" y="4307026"/>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3770374" y="4259318"/>
                <a:ext cx="1148668" cy="1211781"/>
              </a:xfrm>
              <a:prstGeom prst="rect">
                <a:avLst/>
              </a:prstGeom>
              <a:noFill/>
              <a:ln w="9525">
                <a:noFill/>
                <a:miter lim="800000"/>
                <a:headEnd/>
                <a:tailEnd/>
              </a:ln>
            </p:spPr>
          </p:pic>
          <p:sp>
            <p:nvSpPr>
              <p:cNvPr id="11" name="文本框 10"/>
              <p:cNvSpPr txBox="1"/>
              <p:nvPr/>
            </p:nvSpPr>
            <p:spPr>
              <a:xfrm>
                <a:off x="4098668" y="5439655"/>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45%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5205855" y="5439655"/>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55% </a:t>
              </a:r>
              <a:endParaRPr lang="zh-CN" altLang="en-US" sz="2400" dirty="0">
                <a:solidFill>
                  <a:schemeClr val="bg1"/>
                </a:solidFill>
                <a:latin typeface="黑体" panose="02010609060101010101" pitchFamily="49" charset="-122"/>
                <a:ea typeface="黑体" panose="02010609060101010101" pitchFamily="49" charset="-122"/>
              </a:endParaRPr>
            </a:p>
          </p:txBody>
        </p:sp>
      </p:grpSp>
      <p:graphicFrame>
        <p:nvGraphicFramePr>
          <p:cNvPr id="18" name="图表 17"/>
          <p:cNvGraphicFramePr/>
          <p:nvPr>
            <p:extLst>
              <p:ext uri="{D42A27DB-BD31-4B8C-83A1-F6EECF244321}">
                <p14:modId xmlns:p14="http://schemas.microsoft.com/office/powerpoint/2010/main" val="3966883054"/>
              </p:ext>
            </p:extLst>
          </p:nvPr>
        </p:nvGraphicFramePr>
        <p:xfrm>
          <a:off x="6094740" y="2764604"/>
          <a:ext cx="4378148" cy="3205776"/>
        </p:xfrm>
        <a:graphic>
          <a:graphicData uri="http://schemas.openxmlformats.org/drawingml/2006/chart">
            <c:chart xmlns:c="http://schemas.openxmlformats.org/drawingml/2006/chart" xmlns:r="http://schemas.openxmlformats.org/officeDocument/2006/relationships" r:id="rId4"/>
          </a:graphicData>
        </a:graphic>
      </p:graphicFrame>
      <p:sp>
        <p:nvSpPr>
          <p:cNvPr id="8" name="灯片编号占位符 7"/>
          <p:cNvSpPr>
            <a:spLocks noGrp="1"/>
          </p:cNvSpPr>
          <p:nvPr>
            <p:ph type="sldNum" sz="quarter" idx="12"/>
          </p:nvPr>
        </p:nvSpPr>
        <p:spPr/>
        <p:txBody>
          <a:bodyPr/>
          <a:lstStyle/>
          <a:p>
            <a:fld id="{091724DE-F2C0-4355-A5F3-6327789F68F2}" type="slidenum">
              <a:rPr lang="zh-CN" altLang="en-US" smtClean="0"/>
              <a:t>6</a:t>
            </a:fld>
            <a:endParaRPr lang="zh-CN" altLang="en-US" dirty="0"/>
          </a:p>
        </p:txBody>
      </p:sp>
      <p:pic>
        <p:nvPicPr>
          <p:cNvPr id="15" name="图片 14"/>
          <p:cNvPicPr>
            <a:picLocks noChangeAspect="1"/>
          </p:cNvPicPr>
          <p:nvPr/>
        </p:nvPicPr>
        <p:blipFill>
          <a:blip r:embed="rId5"/>
          <a:stretch>
            <a:fillRect/>
          </a:stretch>
        </p:blipFill>
        <p:spPr>
          <a:xfrm>
            <a:off x="10367319" y="62776"/>
            <a:ext cx="833521" cy="763300"/>
          </a:xfrm>
          <a:prstGeom prst="rect">
            <a:avLst/>
          </a:prstGeom>
        </p:spPr>
      </p:pic>
      <p:pic>
        <p:nvPicPr>
          <p:cNvPr id="17" name="图片 16"/>
          <p:cNvPicPr>
            <a:picLocks noChangeAspect="1"/>
          </p:cNvPicPr>
          <p:nvPr/>
        </p:nvPicPr>
        <p:blipFill>
          <a:blip r:embed="rId6"/>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来深圳游客交通工具分析</a:t>
            </a:r>
          </a:p>
        </p:txBody>
      </p:sp>
      <p:sp>
        <p:nvSpPr>
          <p:cNvPr id="7" name="矩形 6"/>
          <p:cNvSpPr/>
          <p:nvPr/>
        </p:nvSpPr>
        <p:spPr>
          <a:xfrm>
            <a:off x="597005" y="751620"/>
            <a:ext cx="1060383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来深圳的游客使用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交通工具中汽车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64.0%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；汽车仍是来深圳的主要交通工具，做好各大汽车站的乘车路线安排、乘车指引与服务仍然十分重要。</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326937" y="2904802"/>
            <a:ext cx="1013170" cy="668705"/>
          </a:xfrm>
          <a:prstGeom prst="rect">
            <a:avLst/>
          </a:prstGeom>
        </p:spPr>
      </p:pic>
      <p:pic>
        <p:nvPicPr>
          <p:cNvPr id="15" name="图片 14"/>
          <p:cNvPicPr>
            <a:picLocks noChangeAspect="1"/>
          </p:cNvPicPr>
          <p:nvPr/>
        </p:nvPicPr>
        <p:blipFill>
          <a:blip r:embed="rId3"/>
          <a:stretch>
            <a:fillRect/>
          </a:stretch>
        </p:blipFill>
        <p:spPr>
          <a:xfrm>
            <a:off x="1326937" y="4034886"/>
            <a:ext cx="1013169" cy="680235"/>
          </a:xfrm>
          <a:prstGeom prst="rect">
            <a:avLst/>
          </a:prstGeom>
        </p:spPr>
      </p:pic>
      <p:pic>
        <p:nvPicPr>
          <p:cNvPr id="17" name="图片 16"/>
          <p:cNvPicPr>
            <a:picLocks noChangeAspect="1"/>
          </p:cNvPicPr>
          <p:nvPr/>
        </p:nvPicPr>
        <p:blipFill>
          <a:blip r:embed="rId4"/>
          <a:stretch>
            <a:fillRect/>
          </a:stretch>
        </p:blipFill>
        <p:spPr>
          <a:xfrm>
            <a:off x="1326937" y="5184058"/>
            <a:ext cx="1013169" cy="680235"/>
          </a:xfrm>
          <a:prstGeom prst="rect">
            <a:avLst/>
          </a:prstGeom>
        </p:spPr>
      </p:pic>
      <p:sp>
        <p:nvSpPr>
          <p:cNvPr id="20" name="文本框 19"/>
          <p:cNvSpPr txBox="1"/>
          <p:nvPr/>
        </p:nvSpPr>
        <p:spPr>
          <a:xfrm>
            <a:off x="2576965" y="2958454"/>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64.0%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576965" y="417494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5.5%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576965" y="532412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30.5%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9" name="文本框 18"/>
          <p:cNvSpPr txBox="1"/>
          <p:nvPr/>
        </p:nvSpPr>
        <p:spPr>
          <a:xfrm>
            <a:off x="4103050" y="2979610"/>
            <a:ext cx="7332637"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其中：</a:t>
            </a:r>
            <a:r>
              <a:rPr lang="zh-CN" altLang="en-US" sz="2000" dirty="0" smtClean="0">
                <a:solidFill>
                  <a:schemeClr val="bg1"/>
                </a:solidFill>
                <a:latin typeface="黑体" panose="02010609060101010101" pitchFamily="49" charset="-122"/>
                <a:ea typeface="黑体" panose="02010609060101010101" pitchFamily="49" charset="-122"/>
              </a:rPr>
              <a:t>广东</a:t>
            </a:r>
            <a:r>
              <a:rPr lang="en-US" altLang="zh-CN" sz="2000" dirty="0" smtClean="0">
                <a:solidFill>
                  <a:schemeClr val="bg1"/>
                </a:solidFill>
                <a:latin typeface="黑体" panose="02010609060101010101" pitchFamily="49" charset="-122"/>
                <a:ea typeface="黑体" panose="02010609060101010101" pitchFamily="49" charset="-122"/>
              </a:rPr>
              <a:t>36.4%</a:t>
            </a:r>
            <a:r>
              <a:rPr lang="zh-CN" altLang="en-US" sz="2000" dirty="0">
                <a:solidFill>
                  <a:schemeClr val="bg1"/>
                </a:solidFill>
                <a:latin typeface="黑体" panose="02010609060101010101" pitchFamily="49" charset="-122"/>
                <a:ea typeface="黑体" panose="02010609060101010101" pitchFamily="49" charset="-122"/>
              </a:rPr>
              <a:t>，</a:t>
            </a:r>
            <a:r>
              <a:rPr lang="zh-CN" altLang="en-US" sz="2000" dirty="0" smtClean="0">
                <a:solidFill>
                  <a:schemeClr val="bg1"/>
                </a:solidFill>
                <a:latin typeface="黑体" panose="02010609060101010101" pitchFamily="49" charset="-122"/>
                <a:ea typeface="黑体" panose="02010609060101010101" pitchFamily="49" charset="-122"/>
              </a:rPr>
              <a:t>湖南</a:t>
            </a:r>
            <a:r>
              <a:rPr lang="en-US" altLang="zh-CN" sz="2000" dirty="0" smtClean="0">
                <a:solidFill>
                  <a:schemeClr val="bg1"/>
                </a:solidFill>
                <a:latin typeface="黑体" panose="02010609060101010101" pitchFamily="49" charset="-122"/>
                <a:ea typeface="黑体" panose="02010609060101010101" pitchFamily="49" charset="-122"/>
              </a:rPr>
              <a:t>10.1%</a:t>
            </a:r>
            <a:r>
              <a:rPr lang="zh-CN" altLang="en-US" sz="2000" dirty="0">
                <a:solidFill>
                  <a:schemeClr val="bg1"/>
                </a:solidFill>
                <a:latin typeface="黑体" panose="02010609060101010101" pitchFamily="49" charset="-122"/>
                <a:ea typeface="黑体" panose="02010609060101010101" pitchFamily="49" charset="-122"/>
              </a:rPr>
              <a:t>，上海</a:t>
            </a:r>
            <a:r>
              <a:rPr lang="en-US" altLang="zh-CN" sz="2000" dirty="0" smtClean="0">
                <a:solidFill>
                  <a:schemeClr val="bg1"/>
                </a:solidFill>
                <a:latin typeface="黑体" panose="02010609060101010101" pitchFamily="49" charset="-122"/>
                <a:ea typeface="黑体" panose="02010609060101010101" pitchFamily="49" charset="-122"/>
              </a:rPr>
              <a:t>8.3%</a:t>
            </a:r>
            <a:r>
              <a:rPr lang="zh-CN" altLang="en-US" sz="2000" dirty="0" smtClean="0">
                <a:solidFill>
                  <a:schemeClr val="bg1"/>
                </a:solidFill>
                <a:latin typeface="黑体" panose="02010609060101010101" pitchFamily="49" charset="-122"/>
                <a:ea typeface="黑体" panose="02010609060101010101" pitchFamily="49" charset="-122"/>
              </a:rPr>
              <a:t>，其它</a:t>
            </a:r>
            <a:r>
              <a:rPr lang="zh-CN" altLang="en-US" sz="2000" dirty="0">
                <a:solidFill>
                  <a:schemeClr val="bg1"/>
                </a:solidFill>
                <a:latin typeface="黑体" panose="02010609060101010101" pitchFamily="49" charset="-122"/>
                <a:ea typeface="黑体" panose="02010609060101010101" pitchFamily="49" charset="-122"/>
              </a:rPr>
              <a:t>各省共</a:t>
            </a:r>
            <a:r>
              <a:rPr lang="zh-CN" altLang="en-US" sz="2000" dirty="0" smtClean="0">
                <a:solidFill>
                  <a:schemeClr val="bg1"/>
                </a:solidFill>
                <a:latin typeface="黑体" panose="02010609060101010101" pitchFamily="49" charset="-122"/>
                <a:ea typeface="黑体" panose="02010609060101010101" pitchFamily="49" charset="-122"/>
              </a:rPr>
              <a:t>占</a:t>
            </a:r>
            <a:r>
              <a:rPr lang="en-US" altLang="zh-CN" sz="2000" dirty="0" smtClean="0">
                <a:solidFill>
                  <a:schemeClr val="bg1"/>
                </a:solidFill>
                <a:latin typeface="黑体" panose="02010609060101010101" pitchFamily="49" charset="-122"/>
                <a:ea typeface="黑体" panose="02010609060101010101" pitchFamily="49" charset="-122"/>
              </a:rPr>
              <a:t>45.2%</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7</a:t>
            </a:fld>
            <a:endParaRPr lang="zh-CN" altLang="en-US" dirty="0"/>
          </a:p>
        </p:txBody>
      </p:sp>
      <p:pic>
        <p:nvPicPr>
          <p:cNvPr id="14" name="图片 13"/>
          <p:cNvPicPr>
            <a:picLocks noChangeAspect="1"/>
          </p:cNvPicPr>
          <p:nvPr/>
        </p:nvPicPr>
        <p:blipFill>
          <a:blip r:embed="rId5"/>
          <a:stretch>
            <a:fillRect/>
          </a:stretch>
        </p:blipFill>
        <p:spPr>
          <a:xfrm>
            <a:off x="10367319" y="62776"/>
            <a:ext cx="833521" cy="763300"/>
          </a:xfrm>
          <a:prstGeom prst="rect">
            <a:avLst/>
          </a:prstGeom>
        </p:spPr>
      </p:pic>
      <p:pic>
        <p:nvPicPr>
          <p:cNvPr id="16" name="图片 15"/>
          <p:cNvPicPr>
            <a:picLocks noChangeAspect="1"/>
          </p:cNvPicPr>
          <p:nvPr/>
        </p:nvPicPr>
        <p:blipFill>
          <a:blip r:embed="rId6"/>
          <a:stretch>
            <a:fillRect/>
          </a:stretch>
        </p:blipFill>
        <p:spPr>
          <a:xfrm>
            <a:off x="11200841" y="62776"/>
            <a:ext cx="890522" cy="761206"/>
          </a:xfrm>
          <a:prstGeom prst="rect">
            <a:avLst/>
          </a:prstGeom>
        </p:spPr>
      </p:pic>
      <p:sp>
        <p:nvSpPr>
          <p:cNvPr id="5" name="矩形 4"/>
          <p:cNvSpPr/>
          <p:nvPr/>
        </p:nvSpPr>
        <p:spPr>
          <a:xfrm>
            <a:off x="4103050" y="5349130"/>
            <a:ext cx="6532558" cy="646331"/>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其中：</a:t>
            </a:r>
            <a:r>
              <a:rPr lang="zh-CN" altLang="en-US" dirty="0" smtClean="0">
                <a:solidFill>
                  <a:schemeClr val="bg1"/>
                </a:solidFill>
                <a:latin typeface="黑体" panose="02010609060101010101" pitchFamily="49" charset="-122"/>
                <a:ea typeface="黑体" panose="02010609060101010101" pitchFamily="49" charset="-122"/>
              </a:rPr>
              <a:t>广东</a:t>
            </a:r>
            <a:r>
              <a:rPr lang="en-US" altLang="zh-CN" dirty="0" smtClean="0">
                <a:solidFill>
                  <a:schemeClr val="bg1"/>
                </a:solidFill>
                <a:latin typeface="黑体" panose="02010609060101010101" pitchFamily="49" charset="-122"/>
                <a:ea typeface="黑体" panose="02010609060101010101" pitchFamily="49" charset="-122"/>
              </a:rPr>
              <a:t>37.6%</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湖南</a:t>
            </a:r>
            <a:r>
              <a:rPr lang="en-US" altLang="zh-CN" dirty="0" smtClean="0">
                <a:solidFill>
                  <a:schemeClr val="bg1"/>
                </a:solidFill>
                <a:latin typeface="黑体" panose="02010609060101010101" pitchFamily="49" charset="-122"/>
                <a:ea typeface="黑体" panose="02010609060101010101" pitchFamily="49" charset="-122"/>
              </a:rPr>
              <a:t>11.6%</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湖北</a:t>
            </a:r>
            <a:r>
              <a:rPr lang="en-US" altLang="zh-CN" dirty="0" smtClean="0">
                <a:solidFill>
                  <a:schemeClr val="bg1"/>
                </a:solidFill>
                <a:latin typeface="黑体" panose="02010609060101010101" pitchFamily="49" charset="-122"/>
                <a:ea typeface="黑体" panose="02010609060101010101" pitchFamily="49" charset="-122"/>
              </a:rPr>
              <a:t>7.2%</a:t>
            </a:r>
            <a:r>
              <a:rPr lang="zh-CN" altLang="en-US" dirty="0">
                <a:solidFill>
                  <a:schemeClr val="bg1"/>
                </a:solidFill>
                <a:latin typeface="黑体" panose="02010609060101010101" pitchFamily="49" charset="-122"/>
                <a:ea typeface="黑体" panose="02010609060101010101" pitchFamily="49" charset="-122"/>
              </a:rPr>
              <a:t>，其它各省共占</a:t>
            </a:r>
            <a:r>
              <a:rPr lang="en-US" altLang="zh-CN" dirty="0" smtClean="0">
                <a:solidFill>
                  <a:schemeClr val="bg1"/>
                </a:solidFill>
                <a:latin typeface="黑体" panose="02010609060101010101" pitchFamily="49" charset="-122"/>
                <a:ea typeface="黑体" panose="02010609060101010101" pitchFamily="49" charset="-122"/>
              </a:rPr>
              <a:t>43.6%</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4103050" y="4153792"/>
            <a:ext cx="7332637"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其中：</a:t>
            </a:r>
            <a:r>
              <a:rPr lang="zh-CN" altLang="en-US" sz="2000" dirty="0" smtClean="0">
                <a:solidFill>
                  <a:schemeClr val="bg1"/>
                </a:solidFill>
                <a:latin typeface="黑体" panose="02010609060101010101" pitchFamily="49" charset="-122"/>
                <a:ea typeface="黑体" panose="02010609060101010101" pitchFamily="49" charset="-122"/>
              </a:rPr>
              <a:t>北京</a:t>
            </a:r>
            <a:r>
              <a:rPr lang="en-US" altLang="zh-CN" sz="2000" dirty="0" smtClean="0">
                <a:solidFill>
                  <a:schemeClr val="bg1"/>
                </a:solidFill>
                <a:latin typeface="黑体" panose="02010609060101010101" pitchFamily="49" charset="-122"/>
                <a:ea typeface="黑体" panose="02010609060101010101" pitchFamily="49" charset="-122"/>
              </a:rPr>
              <a:t>19.0%</a:t>
            </a:r>
            <a:r>
              <a:rPr lang="zh-CN" altLang="en-US" sz="2000" dirty="0">
                <a:solidFill>
                  <a:schemeClr val="bg1"/>
                </a:solidFill>
                <a:latin typeface="黑体" panose="02010609060101010101" pitchFamily="49" charset="-122"/>
                <a:ea typeface="黑体" panose="02010609060101010101" pitchFamily="49" charset="-122"/>
              </a:rPr>
              <a:t>，</a:t>
            </a:r>
            <a:r>
              <a:rPr lang="zh-CN" altLang="en-US" sz="2000" dirty="0" smtClean="0">
                <a:solidFill>
                  <a:schemeClr val="bg1"/>
                </a:solidFill>
                <a:latin typeface="黑体" panose="02010609060101010101" pitchFamily="49" charset="-122"/>
                <a:ea typeface="黑体" panose="02010609060101010101" pitchFamily="49" charset="-122"/>
              </a:rPr>
              <a:t>广东</a:t>
            </a:r>
            <a:r>
              <a:rPr lang="en-US" altLang="zh-CN" sz="2000" dirty="0" smtClean="0">
                <a:solidFill>
                  <a:schemeClr val="bg1"/>
                </a:solidFill>
                <a:latin typeface="黑体" panose="02010609060101010101" pitchFamily="49" charset="-122"/>
                <a:ea typeface="黑体" panose="02010609060101010101" pitchFamily="49" charset="-122"/>
              </a:rPr>
              <a:t>13.6%</a:t>
            </a:r>
            <a:r>
              <a:rPr lang="zh-CN" altLang="en-US" sz="2000" dirty="0">
                <a:solidFill>
                  <a:schemeClr val="bg1"/>
                </a:solidFill>
                <a:latin typeface="黑体" panose="02010609060101010101" pitchFamily="49" charset="-122"/>
                <a:ea typeface="黑体" panose="02010609060101010101" pitchFamily="49" charset="-122"/>
              </a:rPr>
              <a:t>，上海</a:t>
            </a:r>
            <a:r>
              <a:rPr lang="en-US" altLang="zh-CN" sz="2000" dirty="0" smtClean="0">
                <a:solidFill>
                  <a:schemeClr val="bg1"/>
                </a:solidFill>
                <a:latin typeface="黑体" panose="02010609060101010101" pitchFamily="49" charset="-122"/>
                <a:ea typeface="黑体" panose="02010609060101010101" pitchFamily="49" charset="-122"/>
              </a:rPr>
              <a:t>11.0%</a:t>
            </a:r>
            <a:r>
              <a:rPr lang="zh-CN" altLang="en-US" sz="2000" dirty="0" smtClean="0">
                <a:solidFill>
                  <a:schemeClr val="bg1"/>
                </a:solidFill>
                <a:latin typeface="黑体" panose="02010609060101010101" pitchFamily="49" charset="-122"/>
                <a:ea typeface="黑体" panose="02010609060101010101" pitchFamily="49" charset="-122"/>
              </a:rPr>
              <a:t>，其它</a:t>
            </a:r>
            <a:r>
              <a:rPr lang="zh-CN" altLang="en-US" sz="2000" dirty="0">
                <a:solidFill>
                  <a:schemeClr val="bg1"/>
                </a:solidFill>
                <a:latin typeface="黑体" panose="02010609060101010101" pitchFamily="49" charset="-122"/>
                <a:ea typeface="黑体" panose="02010609060101010101" pitchFamily="49" charset="-122"/>
              </a:rPr>
              <a:t>各省共</a:t>
            </a:r>
            <a:r>
              <a:rPr lang="zh-CN" altLang="en-US" sz="2000" dirty="0" smtClean="0">
                <a:solidFill>
                  <a:schemeClr val="bg1"/>
                </a:solidFill>
                <a:latin typeface="黑体" panose="02010609060101010101" pitchFamily="49" charset="-122"/>
                <a:ea typeface="黑体" panose="02010609060101010101" pitchFamily="49" charset="-122"/>
              </a:rPr>
              <a:t>占</a:t>
            </a:r>
            <a:r>
              <a:rPr lang="en-US" altLang="zh-CN" sz="2000" dirty="0" smtClean="0">
                <a:solidFill>
                  <a:schemeClr val="bg1"/>
                </a:solidFill>
                <a:latin typeface="黑体" panose="02010609060101010101" pitchFamily="49" charset="-122"/>
                <a:ea typeface="黑体" panose="02010609060101010101" pitchFamily="49" charset="-122"/>
              </a:rPr>
              <a:t>56.4%</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来深圳游客停留天数分析</a:t>
            </a:r>
          </a:p>
        </p:txBody>
      </p:sp>
      <p:sp>
        <p:nvSpPr>
          <p:cNvPr id="7" name="矩形 6"/>
          <p:cNvSpPr/>
          <p:nvPr/>
        </p:nvSpPr>
        <p:spPr>
          <a:xfrm>
            <a:off x="617167" y="1673866"/>
            <a:ext cx="3875320" cy="366254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总体分布如下：</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，游客平均停留时间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kern="10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a:t>
            </a:r>
            <a:r>
              <a:rPr lang="zh-CN" altLang="en-US" kern="10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extLst>
              <p:ext uri="{D42A27DB-BD31-4B8C-83A1-F6EECF244321}">
                <p14:modId xmlns:p14="http://schemas.microsoft.com/office/powerpoint/2010/main" val="1354579462"/>
              </p:ext>
            </p:extLst>
          </p:nvPr>
        </p:nvGraphicFramePr>
        <p:xfrm>
          <a:off x="6094740" y="1557884"/>
          <a:ext cx="3940827" cy="3959881"/>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8</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smtClean="0">
                <a:solidFill>
                  <a:schemeClr val="tx1"/>
                </a:solidFill>
                <a:latin typeface="黑体" panose="02010609060101010101" pitchFamily="49" charset="-122"/>
                <a:ea typeface="黑体" panose="02010609060101010101" pitchFamily="49" charset="-122"/>
              </a:rPr>
              <a:t>：在深圳</a:t>
            </a:r>
            <a:r>
              <a:rPr lang="zh-CN" altLang="en-US" sz="2800" dirty="0">
                <a:solidFill>
                  <a:schemeClr val="tx1"/>
                </a:solidFill>
                <a:latin typeface="黑体" panose="02010609060101010101" pitchFamily="49" charset="-122"/>
                <a:ea typeface="黑体" panose="02010609060101010101" pitchFamily="49" charset="-122"/>
              </a:rPr>
              <a:t>一日游游客来源分析</a:t>
            </a:r>
          </a:p>
        </p:txBody>
      </p:sp>
      <p:sp>
        <p:nvSpPr>
          <p:cNvPr id="12" name="矩形 11"/>
          <p:cNvSpPr/>
          <p:nvPr/>
        </p:nvSpPr>
        <p:spPr>
          <a:xfrm>
            <a:off x="435380" y="791213"/>
            <a:ext cx="1103844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一日游游客来源</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以广东省</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内游客为主，主要来自广州、东莞、惠州、佛山和珠海。</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9</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8" name="矩形 7"/>
          <p:cNvSpPr/>
          <p:nvPr/>
        </p:nvSpPr>
        <p:spPr>
          <a:xfrm>
            <a:off x="4293235" y="2865895"/>
            <a:ext cx="1888435"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6.9%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北京	</a:t>
            </a:r>
            <a:r>
              <a:rPr lang="en-US" altLang="zh-CN" dirty="0" smtClean="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smtClean="0">
                <a:solidFill>
                  <a:schemeClr val="bg1"/>
                </a:solidFill>
                <a:latin typeface="黑体" panose="02010609060101010101" pitchFamily="49" charset="-122"/>
                <a:ea typeface="黑体" panose="02010609060101010101" pitchFamily="49" charset="-122"/>
              </a:rPr>
              <a:t>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福建	</a:t>
            </a:r>
            <a:r>
              <a:rPr lang="en-US" altLang="zh-CN" dirty="0" smtClean="0">
                <a:solidFill>
                  <a:schemeClr val="bg1"/>
                </a:solidFill>
                <a:latin typeface="黑体" panose="02010609060101010101" pitchFamily="49" charset="-122"/>
                <a:ea typeface="黑体" panose="02010609060101010101" pitchFamily="49" charset="-122"/>
              </a:rPr>
              <a:t>1.9%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江西	</a:t>
            </a:r>
            <a:r>
              <a:rPr lang="en-US" altLang="zh-CN" dirty="0" smtClean="0">
                <a:solidFill>
                  <a:schemeClr val="bg1"/>
                </a:solidFill>
                <a:latin typeface="黑体" panose="02010609060101010101" pitchFamily="49" charset="-122"/>
                <a:ea typeface="黑体" panose="02010609060101010101" pitchFamily="49" charset="-122"/>
              </a:rPr>
              <a:t>1.8%</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0338822" y="2865895"/>
            <a:ext cx="1789043"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38.3%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29.2%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7.9%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头	</a:t>
            </a:r>
            <a:r>
              <a:rPr lang="en-US" altLang="zh-CN" dirty="0" smtClean="0">
                <a:solidFill>
                  <a:schemeClr val="bg1"/>
                </a:solidFill>
                <a:latin typeface="黑体" panose="02010609060101010101" pitchFamily="49" charset="-122"/>
                <a:ea typeface="黑体" panose="02010609060101010101" pitchFamily="49" charset="-122"/>
              </a:rPr>
              <a:t>1.7%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揭阳	</a:t>
            </a:r>
            <a:r>
              <a:rPr lang="en-US" altLang="zh-CN" dirty="0" smtClean="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汕尾	</a:t>
            </a:r>
            <a:r>
              <a:rPr lang="en-US" altLang="zh-CN" dirty="0" smtClean="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1.5%</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2" y="2865120"/>
            <a:ext cx="4067093" cy="286309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9355" y="2865120"/>
            <a:ext cx="4439467" cy="286309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3163</Words>
  <Application>Microsoft Office PowerPoint</Application>
  <PresentationFormat>宽屏</PresentationFormat>
  <Paragraphs>457</Paragraphs>
  <Slides>39</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等线</vt:lpstr>
      <vt:lpstr>等线 Light</vt:lpstr>
      <vt:lpstr>黑体</vt:lpstr>
      <vt:lpstr>华文琥珀</vt:lpstr>
      <vt:lpstr>楷体</vt:lpstr>
      <vt:lpstr>微软雅黑</vt:lpstr>
      <vt:lpstr>Arial</vt:lpstr>
      <vt:lpstr>Arial Black</vt:lpstr>
      <vt:lpstr>Calibri</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陈惠芳</dc:creator>
  <cp:lastModifiedBy>lzy</cp:lastModifiedBy>
  <cp:revision>1323</cp:revision>
  <dcterms:created xsi:type="dcterms:W3CDTF">2018-01-08T01:43:00Z</dcterms:created>
  <dcterms:modified xsi:type="dcterms:W3CDTF">2018-09-11T03:39:44Z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